
<file path=[Content_Types].xml><?xml version="1.0" encoding="utf-8"?>
<Types xmlns="http://schemas.openxmlformats.org/package/2006/content-types">
  <Default Extension="xml" ContentType="application/xml"/>
  <Default Extension="jpg" ContentType="image/jp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6.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62"/>
  </p:notesMasterIdLst>
  <p:handoutMasterIdLst>
    <p:handoutMasterId r:id="rId63"/>
  </p:handoutMasterIdLst>
  <p:sldIdLst>
    <p:sldId id="256" r:id="rId7"/>
    <p:sldId id="304" r:id="rId8"/>
    <p:sldId id="486" r:id="rId9"/>
    <p:sldId id="490" r:id="rId10"/>
    <p:sldId id="537" r:id="rId11"/>
    <p:sldId id="538" r:id="rId12"/>
    <p:sldId id="487" r:id="rId13"/>
    <p:sldId id="488" r:id="rId14"/>
    <p:sldId id="536" r:id="rId15"/>
    <p:sldId id="539" r:id="rId16"/>
    <p:sldId id="417" r:id="rId17"/>
    <p:sldId id="418" r:id="rId18"/>
    <p:sldId id="367" r:id="rId19"/>
    <p:sldId id="505" r:id="rId20"/>
    <p:sldId id="494" r:id="rId21"/>
    <p:sldId id="526" r:id="rId22"/>
    <p:sldId id="496" r:id="rId23"/>
    <p:sldId id="498" r:id="rId24"/>
    <p:sldId id="501" r:id="rId25"/>
    <p:sldId id="540" r:id="rId26"/>
    <p:sldId id="502" r:id="rId27"/>
    <p:sldId id="503" r:id="rId28"/>
    <p:sldId id="507" r:id="rId29"/>
    <p:sldId id="504" r:id="rId30"/>
    <p:sldId id="508" r:id="rId31"/>
    <p:sldId id="541" r:id="rId32"/>
    <p:sldId id="372" r:id="rId33"/>
    <p:sldId id="375" r:id="rId34"/>
    <p:sldId id="452" r:id="rId35"/>
    <p:sldId id="509" r:id="rId36"/>
    <p:sldId id="512" r:id="rId37"/>
    <p:sldId id="461" r:id="rId38"/>
    <p:sldId id="542" r:id="rId39"/>
    <p:sldId id="462" r:id="rId40"/>
    <p:sldId id="464" r:id="rId41"/>
    <p:sldId id="543" r:id="rId42"/>
    <p:sldId id="456" r:id="rId43"/>
    <p:sldId id="544" r:id="rId44"/>
    <p:sldId id="518" r:id="rId45"/>
    <p:sldId id="468" r:id="rId46"/>
    <p:sldId id="520" r:id="rId47"/>
    <p:sldId id="522" r:id="rId48"/>
    <p:sldId id="523" r:id="rId49"/>
    <p:sldId id="519" r:id="rId50"/>
    <p:sldId id="545" r:id="rId51"/>
    <p:sldId id="527" r:id="rId52"/>
    <p:sldId id="549" r:id="rId53"/>
    <p:sldId id="534" r:id="rId54"/>
    <p:sldId id="546" r:id="rId55"/>
    <p:sldId id="530" r:id="rId56"/>
    <p:sldId id="533" r:id="rId57"/>
    <p:sldId id="524" r:id="rId58"/>
    <p:sldId id="548" r:id="rId59"/>
    <p:sldId id="300" r:id="rId60"/>
    <p:sldId id="301" r:id="rId6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 id="2" name="Steve Del Fante"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80826" autoAdjust="0"/>
  </p:normalViewPr>
  <p:slideViewPr>
    <p:cSldViewPr snapToGrid="0">
      <p:cViewPr varScale="1">
        <p:scale>
          <a:sx n="67" d="100"/>
          <a:sy n="67" d="100"/>
        </p:scale>
        <p:origin x="-1344" y="-120"/>
      </p:cViewPr>
      <p:guideLst>
        <p:guide orient="horz" pos="2880"/>
        <p:guide pos="5120"/>
      </p:guideLst>
    </p:cSldViewPr>
  </p:slideViewPr>
  <p:outlineViewPr>
    <p:cViewPr>
      <p:scale>
        <a:sx n="33" d="100"/>
        <a:sy n="33" d="100"/>
      </p:scale>
      <p:origin x="0" y="90784"/>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showGuides="1">
      <p:cViewPr varScale="1">
        <p:scale>
          <a:sx n="137" d="100"/>
          <a:sy n="137" d="100"/>
        </p:scale>
        <p:origin x="218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notesMaster" Target="notesMasters/notes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Sofware, Inc.</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2032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5999"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2032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brief introduction to chef-client we can see what takes place when we run the application and the configuration file it utilizes. However, that is probably not enough information for us to start writing recipes to solve this problem. And fortunately we don't have to because it has already.</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4115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a:t>
            </a:r>
            <a:r>
              <a:rPr lang="en-US" baseline="0" dirty="0"/>
              <a:t> </a:t>
            </a:r>
            <a:r>
              <a:rPr lang="en-US" dirty="0"/>
              <a:t>told you someone already wrote that cookbook you need?</a:t>
            </a:r>
          </a:p>
          <a:p>
            <a:endParaRPr lang="en-US" dirty="0"/>
          </a:p>
          <a:p>
            <a:r>
              <a:rPr lang="en-US" dirty="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4705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a:p>
          <a:p>
            <a:r>
              <a:rPr lang="en-US" dirty="0"/>
              <a:t>Even if the cookbook does not work as a whole, there is still value in reading</a:t>
            </a:r>
            <a:r>
              <a:rPr lang="en-US" baseline="0" dirty="0"/>
              <a:t> and </a:t>
            </a:r>
            <a:r>
              <a:rPr lang="en-US" dirty="0"/>
              <a:t>understanding the source code and extracting the pieces you need when creating your own.</a:t>
            </a:r>
            <a:r>
              <a:rPr lang="en-US" baseline="0" dirty="0"/>
              <a:t> </a:t>
            </a:r>
            <a:r>
              <a:rPr lang="en-US" dirty="0"/>
              <a:t>With all that said, there is a real benefit to the community site. When you find a cookbook that helps you deliver value quickly, it can be a tremendous boon to your productivity. This is what we are going to take advantage of with the chef-client cookbook.</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9642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24041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use the chef-client cookbook. Before we introduce</a:t>
            </a:r>
            <a:r>
              <a:rPr lang="en-US" baseline="0" dirty="0"/>
              <a:t> it into our organization we should first talk about wrapping the cookbook. A process which ensures that we can maintain control over it as the needs of that project and us diverge.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55623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a:t>
            </a:r>
            <a:r>
              <a:rPr lang="en-US" dirty="0" err="1"/>
              <a:t>www.chef.io</a:t>
            </a:r>
            <a:r>
              <a:rPr lang="en-US" dirty="0"/>
              <a:t>/blog/2013/12/03/doing-wrapper-cookbooks-right/</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86266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wrapper cookbook is a new cookbook that encapsulates the functionality of the original cookbook but allows us to define new default values for the recipes. </a:t>
            </a:r>
          </a:p>
          <a:p>
            <a:endParaRPr lang="en-US" dirty="0"/>
          </a:p>
          <a:p>
            <a:r>
              <a:rPr lang="en-US" dirty="0"/>
              <a:t>This is a common method for overriding cookbooks because it allows us to leave the original cookbook untouched. We simply provide new default values that we want and then include the recipes that we want to run.</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generate our wrapper cookbook named </a:t>
            </a:r>
            <a:r>
              <a:rPr lang="en-US" dirty="0" err="1"/>
              <a:t>myiis_lb</a:t>
            </a:r>
            <a:r>
              <a:rPr lang="en-US" dirty="0"/>
              <a:t>. Traditionally we would name the cookbook with a prefix of the name of our company and then follow it by the cookbook name 'company-cookbook'.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15632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Change</a:t>
            </a:r>
            <a:r>
              <a:rPr lang="en-US" baseline="0" dirty="0"/>
              <a:t> to your chef-repo directory and then </a:t>
            </a:r>
            <a:r>
              <a:rPr lang="en-US" dirty="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generate cookbook command needs</a:t>
            </a:r>
            <a:r>
              <a:rPr lang="en-US" baseline="0" dirty="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379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1508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81300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381000" y="4343400"/>
            <a:ext cx="60960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
        <p:nvSpPr>
          <p:cNvPr id="2" name="Date Placeholder 1"/>
          <p:cNvSpPr>
            <a:spLocks noGrp="1"/>
          </p:cNvSpPr>
          <p:nvPr>
            <p:ph type="dt" idx="10"/>
          </p:nvPr>
        </p:nvSpPr>
        <p:spPr/>
        <p:txBody>
          <a:bodyPr/>
          <a:lstStyle/>
          <a:p>
            <a:r>
              <a:rPr lang="en-US"/>
              <a:t>Chef Essentials - Windows</a:t>
            </a:r>
            <a:endParaRPr lang="en-US" dirty="0"/>
          </a:p>
        </p:txBody>
      </p:sp>
      <p:sp>
        <p:nvSpPr>
          <p:cNvPr id="3" name="Header Placeholder 2"/>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13619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cookbook wrapped and ready</a:t>
            </a:r>
            <a:r>
              <a:rPr lang="en-US" baseline="0" dirty="0"/>
              <a:t> to go. It is time to upload it to the Chef Server.</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39090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1103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91911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Berkshelf</a:t>
            </a:r>
            <a:r>
              <a:rPr lang="en-US" baseline="0" dirty="0"/>
              <a:t> does not store dependent cookbook in the actual repo you’re working in, but puts them in another location, usually under your home directory.  This means your repo is not polluted with cookbooks that you neither need nor want. For example, the chef-client cookbook is designed to be multiplatform, and will work on all flavors of Linux as well as Windows. However, if you’re a Linux shop you may not want Windows specific dependencies in your working repo.</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02245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55165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674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has been uploaded.</a:t>
            </a:r>
            <a:r>
              <a:rPr lang="en-US" baseline="0" dirty="0"/>
              <a:t> It is time to now configure each node to run chef-client as a service.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73693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125004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recipe just makes a call to the recipe ‘chef-client::service’--this is the recipe that will set chef-client to run as a service.</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26646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4885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a:t>
            </a:r>
            <a:r>
              <a:rPr lang="en-US" baseline="0" dirty="0"/>
              <a:t> we have been converging our nodes by sending remote commands. It would be nice if that command could execute automatically on a specified time interval. If we did that we would want to make sure that we have access to the logs.</a:t>
            </a:r>
          </a:p>
          <a:p>
            <a:endParaRPr lang="en-US" baseline="0" dirty="0"/>
          </a:p>
          <a:p>
            <a:r>
              <a:rPr lang="en-US" baseline="0" dirty="0"/>
              <a:t>This sounds like something we could within a cookbook's recipe. A recipe that would set up chef-client as a service. Another to perhaps set up logging or any other configuration we may need.</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3493522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 file named </a:t>
            </a:r>
            <a:r>
              <a:rPr lang="en-US" dirty="0" err="1"/>
              <a:t>base.rb</a:t>
            </a:r>
            <a:r>
              <a:rPr lang="en-US" dirty="0"/>
              <a:t> in the roles directory. </a:t>
            </a:r>
          </a:p>
          <a:p>
            <a:endParaRPr lang="en-US" dirty="0"/>
          </a:p>
          <a:p>
            <a:r>
              <a:rPr lang="en-US" dirty="0"/>
              <a:t>The name of the role is base. The description should be Base Role. The run list you define should contain the </a:t>
            </a:r>
            <a:r>
              <a:rPr lang="en-US" dirty="0" err="1"/>
              <a:t>my_chef_client</a:t>
            </a:r>
            <a:r>
              <a:rPr lang="en-US" dirty="0"/>
              <a:t> cookbook's default recipe.</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11165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create a file named web.rb in the roles directory. </a:t>
            </a:r>
          </a:p>
          <a:p>
            <a:endParaRPr lang="en-US" dirty="0"/>
          </a:p>
          <a:p>
            <a:r>
              <a:rPr lang="en-US" dirty="0"/>
              <a:t>The name of the role is web. The description should be Web Server. The run list you define should contain the </a:t>
            </a:r>
            <a:r>
              <a:rPr lang="en-US" dirty="0" err="1"/>
              <a:t>myiis</a:t>
            </a:r>
            <a:r>
              <a:rPr lang="en-US" dirty="0"/>
              <a:t> cookbook's default recipe.</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87277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share the role with the Chef Server so upload that file. </a:t>
            </a:r>
          </a:p>
          <a:p>
            <a:endParaRPr lang="en-US" dirty="0"/>
          </a:p>
          <a:p>
            <a:r>
              <a:rPr lang="en-US" dirty="0"/>
              <a:t>Use the command 'knife role from file </a:t>
            </a:r>
            <a:r>
              <a:rPr lang="en-US" dirty="0" err="1"/>
              <a:t>base.rb</a:t>
            </a:r>
            <a:r>
              <a:rPr lang="en-US" dirty="0"/>
              <a:t> </a:t>
            </a:r>
            <a:r>
              <a:rPr lang="en-US" dirty="0" err="1"/>
              <a:t>web.rb</a:t>
            </a:r>
            <a:r>
              <a:rPr lang="en-US" dirty="0"/>
              <a:t>'. 'knife' knows where to look for that role to upload it.</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07512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base</a:t>
            </a:r>
            <a:r>
              <a:rPr lang="en-US" baseline="0" dirty="0"/>
              <a:t> has been created. The web role inherits that base role. Our nodes have already been assigned the web role. It is time to converge each node and then verify the service starts.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534370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converge these nodes, run </a:t>
            </a:r>
            <a:r>
              <a:rPr lang="en-US" dirty="0"/>
              <a:t>'knife </a:t>
            </a:r>
            <a:r>
              <a:rPr lang="en-US" dirty="0" err="1"/>
              <a:t>winrm</a:t>
            </a:r>
            <a:r>
              <a:rPr lang="en-US" dirty="0"/>
              <a:t>' targeting all</a:t>
            </a:r>
            <a:r>
              <a:rPr lang="en-US" baseline="0" dirty="0"/>
              <a:t> the nodes with the role web. Each node should report that it is applying the wrapper cookbook's default recipe which was found within the base role.</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verify that the chef-client application is running as a service by executing this command against all the web nodes.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nodes now run chef-client as a service and will converge at a given interval.</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93574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40894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test</a:t>
            </a:r>
            <a:r>
              <a:rPr lang="en-US" baseline="0" dirty="0"/>
              <a:t> out overriding these default settings by asking the node to converge every 5 minutes instead of every 30 minutes. To do that we are going to first need to find the value we need to change.</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665149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majority of default values for an application are defined in an attributes file within the cookbook. These attribute files contain node attributes that are important to the operation of the cookbook. These attributes are often defined at a particular level that makes them easy to override in another recipe or a role if needed.</a:t>
            </a:r>
            <a:endParaRPr lang="en-US" dirty="0"/>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76292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answer those questions or start to build a cookbook we need to spend time learning about how chef-client works. First we will look at a conceptual level and then we will look at an essential component of the configuration.</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94760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50" dirty="0"/>
              <a:t>This</a:t>
            </a:r>
            <a:r>
              <a:rPr lang="en-US" sz="1050" baseline="0" dirty="0"/>
              <a:t> cookbook contains an attributes directory with a default attributes file. Within this file are lots of node attributes having their default values being set. Within the file you will find a value highlighted above. This is the default time interval that the chef-client service waits before checking in against the Chef Server.</a:t>
            </a:r>
          </a:p>
          <a:p>
            <a:endParaRPr lang="en-US" sz="1050" dirty="0"/>
          </a:p>
          <a:p>
            <a:r>
              <a:rPr lang="en-US" sz="1050" dirty="0"/>
              <a:t>So we need to override the attribute default['</a:t>
            </a:r>
            <a:r>
              <a:rPr lang="en-US" sz="1050" dirty="0" err="1"/>
              <a:t>chef_client</a:t>
            </a:r>
            <a:r>
              <a:rPr lang="en-US" sz="1050" dirty="0"/>
              <a:t>']['interval'] that is defined</a:t>
            </a:r>
            <a:r>
              <a:rPr lang="en-US" sz="1050" baseline="0" dirty="0"/>
              <a:t> in this attributes file.</a:t>
            </a:r>
            <a:endParaRPr lang="en-US" sz="1050"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03994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rgbClr val="7D868C">
                    <a:lumMod val="50000"/>
                  </a:srgbClr>
                </a:solidFill>
                <a:latin typeface="Arial" panose="020B0604020202020204" pitchFamily="34" charset="0"/>
                <a:ea typeface="+mn-ea"/>
                <a:cs typeface="Arial" panose="020B0604020202020204" pitchFamily="34" charset="0"/>
              </a:rPr>
              <a:t>An attribute first defines the precedence level. Which is a measure of how important it is</a:t>
            </a:r>
            <a:r>
              <a:rPr lang="en-US" sz="1200" kern="1200" baseline="0" dirty="0">
                <a:solidFill>
                  <a:srgbClr val="7D868C">
                    <a:lumMod val="50000"/>
                  </a:srgbClr>
                </a:solidFill>
                <a:latin typeface="Arial" panose="020B0604020202020204" pitchFamily="34" charset="0"/>
                <a:ea typeface="+mn-ea"/>
                <a:cs typeface="Arial" panose="020B0604020202020204" pitchFamily="34" charset="0"/>
              </a:rPr>
              <a:t> compared to other attributes with a similar name. When there is a attribute name collision the attribute with the highest precedence wins.</a:t>
            </a:r>
          </a:p>
          <a:p>
            <a:pPr marL="0" marR="0" lvl="0" indent="0" algn="l" defTabSz="1219120" rtl="0" eaLnBrk="1" fontAlgn="auto" latinLnBrk="0" hangingPunct="1">
              <a:lnSpc>
                <a:spcPct val="90000"/>
              </a:lnSpc>
              <a:spcBef>
                <a:spcPts val="0"/>
              </a:spcBef>
              <a:spcAft>
                <a:spcPts val="444"/>
              </a:spcAft>
              <a:buClrTx/>
              <a:buSzTx/>
              <a:buFontTx/>
              <a:buNone/>
              <a:tabLst/>
              <a:defRPr/>
            </a:pPr>
            <a:endParaRPr lang="en-US" sz="1200" kern="1200" baseline="0" dirty="0">
              <a:solidFill>
                <a:srgbClr val="7D868C">
                  <a:lumMod val="50000"/>
                </a:srgbClr>
              </a:solidFill>
              <a:latin typeface="Arial" panose="020B0604020202020204" pitchFamily="34" charset="0"/>
              <a:ea typeface="+mn-ea"/>
              <a:cs typeface="Arial" panose="020B0604020202020204" pitchFamily="34" charset="0"/>
            </a:endParaRPr>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kern="1200" baseline="0" dirty="0">
                <a:solidFill>
                  <a:srgbClr val="7D868C">
                    <a:lumMod val="50000"/>
                  </a:srgbClr>
                </a:solidFill>
                <a:latin typeface="Arial" panose="020B0604020202020204" pitchFamily="34" charset="0"/>
                <a:ea typeface="+mn-ea"/>
                <a:cs typeface="Arial" panose="020B0604020202020204" pitchFamily="34" charset="0"/>
              </a:rPr>
              <a:t>The name of the attribute is up to the maintainer of the cookbook to decide. Most often times the first attribute name is the name of the cookbook. This is beneficial because it namespaces the attribute to the cookbook so there are not accidental collisions. It also ensures that other maintainers are able to find this attribute later because they know where the value was initially set.</a:t>
            </a:r>
            <a:endParaRPr lang="en-US" sz="1200" kern="1200" dirty="0">
              <a:solidFill>
                <a:srgbClr val="7D868C">
                  <a:lumMod val="50000"/>
                </a:srgbClr>
              </a:solidFill>
              <a:latin typeface="Arial" panose="020B0604020202020204" pitchFamily="34" charset="0"/>
              <a:ea typeface="+mn-ea"/>
              <a:cs typeface="Arial" panose="020B0604020202020204" pitchFamily="34" charset="0"/>
            </a:endParaRPr>
          </a:p>
          <a:p>
            <a:endParaRPr lang="en-US" dirty="0"/>
          </a:p>
          <a:p>
            <a:r>
              <a:rPr lang="en-US" dirty="0"/>
              <a:t>The value itself</a:t>
            </a:r>
            <a:r>
              <a:rPr lang="en-US" baseline="0" dirty="0"/>
              <a:t> can be any Ruby object. Often times it is a String, number, Hash or Array.</a:t>
            </a:r>
            <a:endParaRPr lang="en-US" dirty="0"/>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16772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915771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43886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easy</a:t>
            </a:r>
            <a:r>
              <a:rPr lang="en-US" sz="1200" baseline="0" dirty="0"/>
              <a:t> solution would be to simply edit the chef-client cookbook. However, editing that cookbook and defining a new default value within the chef-client cookbook means that we have forked our version from the original community cookbook.</a:t>
            </a:r>
          </a:p>
          <a:p>
            <a:endParaRPr lang="en-US" sz="1200" baseline="0" dirty="0"/>
          </a:p>
          <a:p>
            <a:r>
              <a:rPr lang="en-US" sz="1200" baseline="0" dirty="0"/>
              <a:t>In the future, if we wanted to receive updated versions of the chef-client cookbook from the community we would have to make sure that we maintained our changes. Opening that attributes file and editing it each time. Others may come to rely on the defaults in the community cookbook only to find that your version differs. Also when you make a change you have to bump the version number. The version number you choose will eventually become out of synch with what the community is building.</a:t>
            </a:r>
          </a:p>
          <a:p>
            <a:endParaRPr lang="en-US" sz="1200" baseline="0" dirty="0"/>
          </a:p>
          <a:p>
            <a:r>
              <a:rPr lang="en-US" sz="1200" baseline="0" dirty="0"/>
              <a:t>One that is fixed by using the wrapper cookbook that we defined as the place where we will define our new value to override the default.</a:t>
            </a:r>
          </a:p>
        </p:txBody>
      </p:sp>
      <p:sp>
        <p:nvSpPr>
          <p:cNvPr id="5" name="Header Placeholder 4"/>
          <p:cNvSpPr>
            <a:spLocks noGrp="1"/>
          </p:cNvSpPr>
          <p:nvPr>
            <p:ph type="hdr" sz="quarter" idx="11"/>
          </p:nvPr>
        </p:nvSpPr>
        <p:spPr/>
        <p:txBody>
          <a:bodyPr/>
          <a:lstStyle/>
          <a:p>
            <a:pPr>
              <a:defRPr/>
            </a:pPr>
            <a:r>
              <a:rPr lang="en-US"/>
              <a:t>Chef Sofware, Inc.</a:t>
            </a:r>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14119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the attribute</a:t>
            </a:r>
            <a:r>
              <a:rPr lang="en-US" baseline="0" dirty="0"/>
              <a:t> and learned about attribute along the way. Now it is time to provide a new value for this chef-client service interval.</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01530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default recipe</a:t>
            </a:r>
            <a:r>
              <a:rPr lang="en-US" baseline="0" dirty="0"/>
              <a:t> we can define a new default value. A default value defined in a recipe file will override a default value specified in an attributes file.</a:t>
            </a:r>
          </a:p>
          <a:p>
            <a:endParaRPr lang="en-US" baseline="0" dirty="0"/>
          </a:p>
          <a:p>
            <a:r>
              <a:rPr lang="en-US" baseline="0" dirty="0"/>
              <a:t>Within the attributes file we can use a shorthand notation of expressing the attribute. Within the recipe we have to start this expression out with the node object and a period to show that we are invoking the default attribute precedence as specified on the node object.</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150836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143886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a:t>
            </a:r>
            <a:r>
              <a:rPr lang="en-US" baseline="0" dirty="0"/>
              <a:t> could be considered a bug fix, if we originally intended the interval time to be 5 minutes. It also could be a minor fix. Here, we chosen to define it as a bug fix and update the version accordingly.</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270500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a new default value defined in a recipe which has a higher precedence and we accomplished this without editing the community cookbook. Now it is time to upload the cookbook.</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45178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chef-client is executed on the</a:t>
            </a:r>
            <a:r>
              <a:rPr lang="en-US" baseline="0" dirty="0"/>
              <a:t> node the first thing that it does is read in configuration from the </a:t>
            </a:r>
            <a:r>
              <a:rPr lang="en-US" baseline="0" dirty="0" err="1"/>
              <a:t>client.rb</a:t>
            </a:r>
            <a:r>
              <a:rPr lang="en-US" baseline="0" dirty="0"/>
              <a:t> file. Shortly after it executes </a:t>
            </a:r>
            <a:r>
              <a:rPr lang="en-US" baseline="0" dirty="0" err="1"/>
              <a:t>ohai</a:t>
            </a:r>
            <a:r>
              <a:rPr lang="en-US" baseline="0" dirty="0"/>
              <a:t> to retrieve the initial list of node attributes. Then the node will authenticate with the Chef Server. The node will receive the last copy of the node object stored on the Chef Server a long with the run list. Expanding the run list is the stage when chef-client will look at the run list and create a complete list of all the recipes it will apply to the node. Every recipe is defined within a cookbook so chef-client will retrieve all the necessary cookbooks.</a:t>
            </a:r>
          </a:p>
          <a:p>
            <a:endParaRPr lang="en-US" baseline="0" dirty="0"/>
          </a:p>
          <a:p>
            <a:r>
              <a:rPr lang="en-US" baseline="0" dirty="0"/>
              <a:t>Now the chef-client run has the attributes defined in the original node object, the new node attributes discovered by </a:t>
            </a:r>
            <a:r>
              <a:rPr lang="en-US" baseline="0" dirty="0" err="1"/>
              <a:t>Ohai</a:t>
            </a:r>
            <a:r>
              <a:rPr lang="en-US" baseline="0" dirty="0"/>
              <a:t>, attributes defined in cookbooks, and attributes defined in roles and environments. All attributes are reset and merged together respecting their particular merge order precedence. Then all the recipes in the run list are loaded and a huge resource collection is created. Then starting at the top of the resource collection chef-client executes each of the defined resources. Until finally it fails or succeeds.</a:t>
            </a:r>
          </a:p>
          <a:p>
            <a:endParaRPr lang="en-US" baseline="0" dirty="0"/>
          </a:p>
          <a:p>
            <a:r>
              <a:rPr lang="en-US" baseline="0" dirty="0"/>
              <a:t>Upon failure an error is generated and NO node object is sent to the Chef Server.</a:t>
            </a:r>
          </a:p>
          <a:p>
            <a:r>
              <a:rPr lang="en-US" baseline="0" dirty="0"/>
              <a:t>Upon success the node object is sent to the Chef Server.</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2065811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used on a per-cookbook basis. As dependencies are often per cookbook</a:t>
            </a:r>
            <a:r>
              <a:rPr lang="en-US" baseline="0" dirty="0"/>
              <a:t> you'll need to </a:t>
            </a:r>
            <a:r>
              <a:rPr lang="en-US" dirty="0"/>
              <a:t>change into the directory of the cookbook. </a:t>
            </a:r>
          </a:p>
          <a:p>
            <a:endParaRPr lang="en-US" dirty="0"/>
          </a:p>
          <a:p>
            <a:r>
              <a:rPr lang="en-US" dirty="0"/>
              <a:t>You should install any dependencies that your cookbook might have. Again, in this instance there are no dependencies external to this cookbook but Berkshelf ensures that this is the case when it runs the 'berks install' command.</a:t>
            </a:r>
          </a:p>
          <a:p>
            <a:endParaRPr lang="en-US" dirty="0"/>
          </a:p>
          <a:p>
            <a:r>
              <a:rPr lang="en-US" dirty="0"/>
              <a:t>You'll see that it finds the current cookbook within your current directory, it contacts the Supermarket for any external dependencies, and then ...</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18479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dependencies accounted for, it is time to upload the cookbook to the Chef Server. This is another sub-command that Berkshelf provides called 'upload'. Run</a:t>
            </a:r>
            <a:r>
              <a:rPr lang="en-US" baseline="0" dirty="0"/>
              <a:t> the command </a:t>
            </a:r>
            <a:r>
              <a:rPr lang="en-US" dirty="0"/>
              <a:t>to upload the </a:t>
            </a:r>
            <a:r>
              <a:rPr lang="en-US" dirty="0" err="1"/>
              <a:t>my_chef_client</a:t>
            </a:r>
            <a:r>
              <a:rPr lang="en-US" baseline="0" dirty="0"/>
              <a:t> </a:t>
            </a:r>
            <a:r>
              <a:rPr lang="en-US" dirty="0"/>
              <a:t>cookbook to the Chef Server.</a:t>
            </a: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67546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that everything is working the same as before, run 'knife </a:t>
            </a:r>
            <a:r>
              <a:rPr lang="en-US" dirty="0" err="1"/>
              <a:t>winrm</a:t>
            </a:r>
            <a:r>
              <a:rPr lang="en-US" dirty="0"/>
              <a:t>' for both of these nodes. In this instance the query syntax is going to find all nodes with the role set</a:t>
            </a:r>
            <a:r>
              <a:rPr lang="en-US" baseline="0" dirty="0"/>
              <a:t> to web.</a:t>
            </a:r>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02545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verify that the chef-client application is still running. Note that this output does not show the new interval that we set and only ensures that the operation is still running.</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80450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In general or about specifically about</a:t>
            </a:r>
            <a:r>
              <a:rPr lang="en-US" baseline="0" dirty="0"/>
              <a:t> Chef Supermarket, wrapper cookbooks, chef-client, or node attributes</a:t>
            </a:r>
            <a:endParaRPr lang="en-US" dirty="0"/>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85927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first things that chef-client loads during a chef-client run is the client configuration. This file contains a number of important settings.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74605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ucida Grande" charset="0"/>
                <a:cs typeface="Lucida Grande" charset="0"/>
                <a:sym typeface="Lucida Grande" charset="0"/>
              </a:rPr>
              <a:t>chef-client looks for</a:t>
            </a:r>
            <a:r>
              <a:rPr lang="en-US" sz="1200" baseline="0" dirty="0">
                <a:latin typeface="Lucida Grande" charset="0"/>
                <a:cs typeface="Lucida Grande" charset="0"/>
                <a:sym typeface="Lucida Grande" charset="0"/>
              </a:rPr>
              <a:t> its configuration information in the directory ‘C:\chef’ by default – although this is configurable itself!  </a:t>
            </a:r>
          </a:p>
          <a:p>
            <a:endParaRPr lang="en-US" sz="1200" baseline="0" dirty="0">
              <a:latin typeface="Lucida Grande" charset="0"/>
              <a:cs typeface="Lucida Grande" charset="0"/>
              <a:sym typeface="Lucida Grande" charset="0"/>
            </a:endParaRPr>
          </a:p>
          <a:p>
            <a:r>
              <a:rPr lang="en-US" sz="1200" baseline="0" dirty="0">
                <a:latin typeface="Lucida Grande" charset="0"/>
                <a:cs typeface="Lucida Grande" charset="0"/>
                <a:sym typeface="Lucida Grande" charset="0"/>
              </a:rPr>
              <a:t>This directory contains, not only its own configuration file (which we’ll look at shortly), but also its key to authenticate with the Chef Server, an </a:t>
            </a:r>
            <a:r>
              <a:rPr lang="en-US" sz="1200" baseline="0" dirty="0" err="1">
                <a:latin typeface="Lucida Grande" charset="0"/>
                <a:cs typeface="Lucida Grande" charset="0"/>
                <a:sym typeface="Lucida Grande" charset="0"/>
              </a:rPr>
              <a:t>Ohai</a:t>
            </a:r>
            <a:r>
              <a:rPr lang="en-US" sz="1200" baseline="0" dirty="0">
                <a:latin typeface="Lucida Grande" charset="0"/>
                <a:cs typeface="Lucida Grande" charset="0"/>
                <a:sym typeface="Lucida Grande" charset="0"/>
              </a:rPr>
              <a:t> plugins directory and a </a:t>
            </a:r>
            <a:r>
              <a:rPr lang="nl-NL" sz="1200" b="1" dirty="0">
                <a:latin typeface="Courier New" panose="02070309020205020404" pitchFamily="49" charset="0"/>
                <a:cs typeface="Courier New" panose="02070309020205020404" pitchFamily="49" charset="0"/>
              </a:rPr>
              <a:t>first-</a:t>
            </a:r>
            <a:r>
              <a:rPr lang="nl-NL" sz="1200" b="1" dirty="0" err="1">
                <a:latin typeface="Courier New" panose="02070309020205020404" pitchFamily="49" charset="0"/>
                <a:cs typeface="Courier New" panose="02070309020205020404" pitchFamily="49" charset="0"/>
              </a:rPr>
              <a:t>boot.json</a:t>
            </a:r>
            <a:r>
              <a:rPr lang="en-US" sz="1200" dirty="0">
                <a:latin typeface="Lucida Grande" charset="0"/>
                <a:cs typeface="Lucida Grande" charset="0"/>
                <a:sym typeface="Lucida Grande" charset="0"/>
              </a:rPr>
              <a:t> file.  The </a:t>
            </a:r>
            <a:r>
              <a:rPr lang="en-US" sz="1200" kern="1200" dirty="0">
                <a:solidFill>
                  <a:schemeClr val="tx1"/>
                </a:solidFill>
                <a:effectLst/>
                <a:latin typeface="Arial" panose="020B0604020202020204" pitchFamily="34" charset="0"/>
                <a:ea typeface="+mn-ea"/>
                <a:cs typeface="Arial" panose="020B0604020202020204" pitchFamily="34" charset="0"/>
              </a:rPr>
              <a:t>first-</a:t>
            </a:r>
            <a:r>
              <a:rPr lang="en-US" sz="1200" kern="1200" dirty="0" err="1">
                <a:solidFill>
                  <a:schemeClr val="tx1"/>
                </a:solidFill>
                <a:effectLst/>
                <a:latin typeface="Arial" panose="020B0604020202020204" pitchFamily="34" charset="0"/>
                <a:ea typeface="+mn-ea"/>
                <a:cs typeface="Arial" panose="020B0604020202020204" pitchFamily="34" charset="0"/>
              </a:rPr>
              <a:t>boot.json</a:t>
            </a:r>
            <a:r>
              <a:rPr lang="en-US" sz="1200" kern="1200" dirty="0">
                <a:solidFill>
                  <a:schemeClr val="tx1"/>
                </a:solidFill>
                <a:effectLst/>
                <a:latin typeface="Arial" panose="020B0604020202020204" pitchFamily="34" charset="0"/>
                <a:ea typeface="+mn-ea"/>
                <a:cs typeface="Arial" panose="020B0604020202020204" pitchFamily="34" charset="0"/>
              </a:rPr>
              <a:t> file</a:t>
            </a:r>
            <a:r>
              <a:rPr lang="en-US" sz="1200" b="0" i="0" kern="1200" dirty="0">
                <a:solidFill>
                  <a:schemeClr val="tx1"/>
                </a:solidFill>
                <a:effectLst/>
                <a:latin typeface="Arial" panose="020B0604020202020204" pitchFamily="34" charset="0"/>
                <a:ea typeface="+mn-ea"/>
                <a:cs typeface="Arial" panose="020B0604020202020204" pitchFamily="34" charset="0"/>
              </a:rPr>
              <a:t> is generated from the workstation as part of the initial </a:t>
            </a:r>
            <a:r>
              <a:rPr lang="en-US" sz="1200" kern="1200" dirty="0">
                <a:solidFill>
                  <a:schemeClr val="tx1"/>
                </a:solidFill>
                <a:effectLst/>
                <a:latin typeface="Arial" panose="020B0604020202020204" pitchFamily="34" charset="0"/>
                <a:ea typeface="+mn-ea"/>
                <a:cs typeface="Arial" panose="020B0604020202020204" pitchFamily="34" charset="0"/>
              </a:rPr>
              <a:t>knife</a:t>
            </a:r>
            <a:r>
              <a:rPr lang="en-US" dirty="0"/>
              <a:t> </a:t>
            </a:r>
            <a:r>
              <a:rPr lang="en-US" sz="1200" kern="1200" dirty="0">
                <a:solidFill>
                  <a:schemeClr val="tx1"/>
                </a:solidFill>
                <a:effectLst/>
                <a:latin typeface="Arial" panose="020B0604020202020204" pitchFamily="34" charset="0"/>
                <a:ea typeface="+mn-ea"/>
                <a:cs typeface="Arial" panose="020B0604020202020204" pitchFamily="34" charset="0"/>
              </a:rPr>
              <a:t>bootstrap </a:t>
            </a:r>
            <a:r>
              <a:rPr lang="en-US" sz="1200" b="0" i="0" kern="1200" dirty="0">
                <a:solidFill>
                  <a:schemeClr val="tx1"/>
                </a:solidFill>
                <a:effectLst/>
                <a:latin typeface="Arial" panose="020B0604020202020204" pitchFamily="34" charset="0"/>
                <a:ea typeface="+mn-ea"/>
                <a:cs typeface="Arial" panose="020B0604020202020204" pitchFamily="34" charset="0"/>
              </a:rPr>
              <a:t>subcommand, and contains the initial </a:t>
            </a:r>
            <a:r>
              <a:rPr lang="en-US" sz="1200" b="0" i="0" kern="1200" dirty="0" err="1">
                <a:solidFill>
                  <a:schemeClr val="tx1"/>
                </a:solidFill>
                <a:effectLst/>
                <a:latin typeface="Arial" panose="020B0604020202020204" pitchFamily="34" charset="0"/>
                <a:ea typeface="+mn-ea"/>
                <a:cs typeface="Arial" panose="020B0604020202020204" pitchFamily="34" charset="0"/>
              </a:rPr>
              <a:t>runlist</a:t>
            </a:r>
            <a:r>
              <a:rPr lang="en-US" sz="1200" b="0" i="0" kern="1200" dirty="0">
                <a:solidFill>
                  <a:schemeClr val="tx1"/>
                </a:solidFill>
                <a:effectLst/>
                <a:latin typeface="Arial" panose="020B0604020202020204" pitchFamily="34" charset="0"/>
                <a:ea typeface="+mn-ea"/>
                <a:cs typeface="Arial" panose="020B0604020202020204" pitchFamily="34" charset="0"/>
              </a:rPr>
              <a:t> that chef-client should run after Chef has been installed,</a:t>
            </a:r>
            <a:r>
              <a:rPr lang="en-US" sz="1200" b="0" i="0" kern="1200" baseline="0" dirty="0">
                <a:solidFill>
                  <a:schemeClr val="tx1"/>
                </a:solidFill>
                <a:effectLst/>
                <a:latin typeface="Arial" panose="020B0604020202020204" pitchFamily="34" charset="0"/>
                <a:ea typeface="+mn-ea"/>
                <a:cs typeface="Arial" panose="020B0604020202020204" pitchFamily="34" charset="0"/>
              </a:rPr>
              <a:t> and before it first registers with the Chef Server</a:t>
            </a:r>
            <a:r>
              <a:rPr lang="en-US" sz="1200" b="0" i="0" kern="1200" dirty="0">
                <a:solidFill>
                  <a:schemeClr val="tx1"/>
                </a:solidFill>
                <a:effectLst/>
                <a:latin typeface="Arial" panose="020B0604020202020204" pitchFamily="34" charset="0"/>
                <a:ea typeface="+mn-ea"/>
                <a:cs typeface="Arial" panose="020B0604020202020204" pitchFamily="34" charset="0"/>
              </a:rPr>
              <a:t>.</a:t>
            </a:r>
          </a:p>
          <a:p>
            <a:endPar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rPr>
              <a:t>Note: Spaces were added after 'PWD" in the command example above to avoid visual word wrap. Here is the full command:</a:t>
            </a:r>
          </a:p>
          <a:p>
            <a:endParaRPr lang="en-US" sz="1200" b="0" dirty="0">
              <a:latin typeface="Lucida Grande" charset="0"/>
              <a:cs typeface="Lucida Grande" charset="0"/>
              <a:sym typeface="Lucida Grande" charset="0"/>
            </a:endParaRPr>
          </a:p>
          <a:p>
            <a:r>
              <a:rPr lang="en-US" sz="1000" b="0" dirty="0">
                <a:latin typeface="Lucida Grande" charset="0"/>
                <a:cs typeface="Lucida Grande" charset="0"/>
                <a:sym typeface="Lucida Grande" charset="0"/>
              </a:rPr>
              <a:t>knife </a:t>
            </a:r>
            <a:r>
              <a:rPr lang="en-US" sz="1000" b="0" dirty="0" err="1">
                <a:latin typeface="Lucida Grande" charset="0"/>
                <a:cs typeface="Lucida Grande" charset="0"/>
                <a:sym typeface="Lucida Grande" charset="0"/>
              </a:rPr>
              <a:t>winrm</a:t>
            </a:r>
            <a:r>
              <a:rPr lang="en-US" sz="1000" b="0" dirty="0">
                <a:latin typeface="Lucida Grande" charset="0"/>
                <a:cs typeface="Lucida Grande" charset="0"/>
                <a:sym typeface="Lucida Grande" charset="0"/>
              </a:rPr>
              <a:t> </a:t>
            </a:r>
            <a:r>
              <a:rPr lang="en-US" sz="1000" b="0" dirty="0" err="1">
                <a:latin typeface="Lucida Grande" charset="0"/>
                <a:cs typeface="Lucida Grande" charset="0"/>
                <a:sym typeface="Lucida Grande" charset="0"/>
              </a:rPr>
              <a:t>role:web</a:t>
            </a:r>
            <a:r>
              <a:rPr lang="en-US" sz="1000" b="0" dirty="0">
                <a:latin typeface="Lucida Grande" charset="0"/>
                <a:cs typeface="Lucida Grande" charset="0"/>
                <a:sym typeface="Lucida Grande" charset="0"/>
              </a:rPr>
              <a:t> -a cloud.public_ipv4 -x </a:t>
            </a:r>
            <a:r>
              <a:rPr lang="en-US" sz="1000" b="0" dirty="0">
                <a:latin typeface="Courier New" charset="0"/>
                <a:ea typeface="Courier New" charset="0"/>
                <a:cs typeface="Courier New" charset="0"/>
              </a:rPr>
              <a:t>USER -P PWD </a:t>
            </a:r>
            <a:r>
              <a:rPr lang="en-US" sz="1000" b="0" dirty="0">
                <a:latin typeface="Lucida Grande" charset="0"/>
                <a:cs typeface="Lucida Grande" charset="0"/>
                <a:sym typeface="Lucida Grande" charset="0"/>
              </a:rPr>
              <a:t>"</a:t>
            </a:r>
            <a:r>
              <a:rPr lang="en-US" sz="1000" b="0" dirty="0" err="1">
                <a:latin typeface="Lucida Grande" charset="0"/>
                <a:cs typeface="Lucida Grande" charset="0"/>
                <a:sym typeface="Lucida Grande" charset="0"/>
              </a:rPr>
              <a:t>dir</a:t>
            </a:r>
            <a:r>
              <a:rPr lang="en-US" sz="1000" b="0" dirty="0">
                <a:latin typeface="Lucida Grande" charset="0"/>
                <a:cs typeface="Lucida Grande" charset="0"/>
                <a:sym typeface="Lucida Grande" charset="0"/>
              </a:rPr>
              <a:t> C:\chef\client.rb"</a:t>
            </a:r>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a:latin typeface="Lucida Grande" charset="0"/>
                <a:cs typeface="Lucida Grande" charset="0"/>
                <a:sym typeface="Lucida Grande" charset="0"/>
              </a:rPr>
              <a:t>The configuration file for chef-client is ‘</a:t>
            </a:r>
            <a:r>
              <a:rPr lang="en-US" sz="1200" b="1" dirty="0">
                <a:latin typeface="Courier New" panose="02070309020205020404" pitchFamily="49" charset="0"/>
                <a:cs typeface="Courier New" panose="02070309020205020404" pitchFamily="49" charset="0"/>
                <a:sym typeface="Lucida Grande" charset="0"/>
              </a:rPr>
              <a:t>C:\</a:t>
            </a:r>
            <a:r>
              <a:rPr lang="en-US" sz="1200" b="1" dirty="0">
                <a:latin typeface="Courier New" panose="02070309020205020404" pitchFamily="49" charset="0"/>
                <a:cs typeface="Courier New" panose="02070309020205020404" pitchFamily="49" charset="0"/>
              </a:rPr>
              <a:t>chef\</a:t>
            </a:r>
            <a:r>
              <a:rPr lang="en-US" sz="1200" b="1" dirty="0" err="1">
                <a:latin typeface="Courier New" panose="02070309020205020404" pitchFamily="49" charset="0"/>
                <a:cs typeface="Courier New" panose="02070309020205020404" pitchFamily="49" charset="0"/>
              </a:rPr>
              <a:t>client.rb</a:t>
            </a:r>
            <a:r>
              <a:rPr lang="en-US" sz="1200" dirty="0">
                <a:latin typeface="Lucida Grande" charset="0"/>
                <a:cs typeface="Lucida Grande" charset="0"/>
                <a:sym typeface="Lucida Grande" charset="0"/>
              </a:rPr>
              <a:t>’.  This file contains</a:t>
            </a:r>
            <a:r>
              <a:rPr lang="en-US" sz="1200" baseline="0" dirty="0">
                <a:latin typeface="Lucida Grande" charset="0"/>
                <a:cs typeface="Lucida Grande" charset="0"/>
                <a:sym typeface="Lucida Grande" charset="0"/>
              </a:rPr>
              <a:t> the URL for the Chef Server that chef-client should communicate with, i.e. the API endpoint.  The </a:t>
            </a:r>
            <a:r>
              <a:rPr lang="nl-NL" sz="1200" b="1" dirty="0" err="1">
                <a:latin typeface="Courier New" panose="02070309020205020404" pitchFamily="49" charset="0"/>
                <a:cs typeface="Courier New" panose="02070309020205020404" pitchFamily="49" charset="0"/>
              </a:rPr>
              <a:t>validation_client_name</a:t>
            </a:r>
            <a:r>
              <a:rPr lang="nl-NL" sz="1200" b="1" dirty="0">
                <a:latin typeface="Courier New" panose="02070309020205020404" pitchFamily="49" charset="0"/>
                <a:cs typeface="Courier New" panose="02070309020205020404" pitchFamily="49" charset="0"/>
              </a:rPr>
              <a:t> </a:t>
            </a:r>
            <a:r>
              <a:rPr lang="en-US" sz="1200" baseline="0" dirty="0">
                <a:latin typeface="Lucida Grande" charset="0"/>
                <a:cs typeface="Lucida Grande" charset="0"/>
                <a:sym typeface="Lucida Grande" charset="0"/>
              </a:rPr>
              <a:t> parameter is only used with older versions of Chef Server to define what key is used for the initial authentication with the Chef Server.  The file also contains the name of the node, which is used to identify the node on the Chef Server, as well as chef-client’s log level and log location.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lvl="0" indent="0" algn="l" defTabSz="1219120" rtl="0" eaLnBrk="1" fontAlgn="auto" latinLnBrk="0" hangingPunct="1">
              <a:lnSpc>
                <a:spcPct val="90000"/>
              </a:lnSpc>
              <a:spcBef>
                <a:spcPts val="0"/>
              </a:spcBef>
              <a:spcAft>
                <a:spcPts val="444"/>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sym typeface="Lucida Grande" charset="0"/>
              </a:rPr>
              <a:t>Note: Spaces were added after 'PWD" in the command example above to avoid visual word wrap. Here is the full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a:latin typeface="Lucida Grande" charset="0"/>
                <a:cs typeface="Lucida Grande" charset="0"/>
                <a:sym typeface="Lucida Grande" charset="0"/>
              </a:rPr>
              <a:t>knife </a:t>
            </a:r>
            <a:r>
              <a:rPr lang="en-US" sz="1200" baseline="0" dirty="0" err="1">
                <a:latin typeface="Lucida Grande" charset="0"/>
                <a:cs typeface="Lucida Grande" charset="0"/>
                <a:sym typeface="Lucida Grande" charset="0"/>
              </a:rPr>
              <a:t>winrm</a:t>
            </a:r>
            <a:r>
              <a:rPr lang="en-US" sz="1200" baseline="0" dirty="0">
                <a:latin typeface="Lucida Grande" charset="0"/>
                <a:cs typeface="Lucida Grande" charset="0"/>
                <a:sym typeface="Lucida Grande" charset="0"/>
              </a:rPr>
              <a:t> </a:t>
            </a:r>
            <a:r>
              <a:rPr lang="en-US" sz="1200" baseline="0" dirty="0" err="1">
                <a:latin typeface="Lucida Grande" charset="0"/>
                <a:cs typeface="Lucida Grande" charset="0"/>
                <a:sym typeface="Lucida Grande" charset="0"/>
              </a:rPr>
              <a:t>role:web</a:t>
            </a:r>
            <a:r>
              <a:rPr lang="en-US" sz="1200" baseline="0" dirty="0">
                <a:latin typeface="Lucida Grande" charset="0"/>
                <a:cs typeface="Lucida Grande" charset="0"/>
                <a:sym typeface="Lucida Grande" charset="0"/>
              </a:rPr>
              <a:t> –a cloud.public_ipv4 -x USER -P PWD "type C:\chef\client.rb"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a:latin typeface="Lucida Grande" charset="0"/>
              <a:cs typeface="Lucida Grande"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1" dirty="0">
              <a:latin typeface="Courier New" charset="0"/>
              <a:cs typeface="Courier New" charset="0"/>
              <a:sym typeface="Lucida Grande"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a:latin typeface="Lucida Grande" charset="0"/>
              <a:cs typeface="Lucida Grande" charset="0"/>
              <a:sym typeface="Lucida Grande" charset="0"/>
            </a:endParaRPr>
          </a:p>
          <a:p>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32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answer those questions we need to spend time learning about how chef-client works.</a:t>
            </a:r>
            <a:endParaRPr lang="en-US" dirty="0"/>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Sofware, Inc.</a:t>
            </a:r>
            <a:endParaRPr lang="en-US" dirty="0"/>
          </a:p>
        </p:txBody>
      </p:sp>
    </p:spTree>
    <p:extLst>
      <p:ext uri="{BB962C8B-B14F-4D97-AF65-F5344CB8AC3E}">
        <p14:creationId xmlns:p14="http://schemas.microsoft.com/office/powerpoint/2010/main" val="1746856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gi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8.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 Id="rId3" Type="http://schemas.openxmlformats.org/officeDocument/2006/relationships/image" Target="../media/image10.emf"/></Relationships>
</file>

<file path=ppt/slideLayouts/_rels/slideLayout48.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a:t>Bullets</a:t>
            </a:r>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a:t>Modify File with Bullets Left</a:t>
            </a:r>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a:t>/path/to/file</a:t>
            </a:r>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a:t>Output</a:t>
            </a:r>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a:t>Node Command Output</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832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a:t>Command Output</a:t>
            </a:r>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a:t>Node Command</a:t>
            </a:r>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071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73020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2954239"/>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5708740"/>
      </p:ext>
    </p:extLst>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26863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3013752" y="2976772"/>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986563"/>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a:t>Enter Command</a:t>
            </a:r>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a:t>/path/to/file</a:t>
            </a:r>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a:t>Bullets</a:t>
            </a:r>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142563" y="318789"/>
            <a:ext cx="2747912" cy="213726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slideLayout" Target="../slideLayouts/slideLayout48.xml"/><Relationship Id="rId21" Type="http://schemas.openxmlformats.org/officeDocument/2006/relationships/slideLayout" Target="../slideLayouts/slideLayout49.xml"/><Relationship Id="rId22" Type="http://schemas.openxmlformats.org/officeDocument/2006/relationships/slideLayout" Target="../slideLayouts/slideLayout50.xml"/><Relationship Id="rId23" Type="http://schemas.openxmlformats.org/officeDocument/2006/relationships/slideLayout" Target="../slideLayouts/slideLayout51.xml"/><Relationship Id="rId24" Type="http://schemas.openxmlformats.org/officeDocument/2006/relationships/theme" Target="../theme/theme2.xml"/><Relationship Id="rId25" Type="http://schemas.openxmlformats.org/officeDocument/2006/relationships/image" Target="../media/image1.png"/><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10" name="TextBox 9"/>
          <p:cNvSpPr txBox="1"/>
          <p:nvPr userDrawn="1"/>
        </p:nvSpPr>
        <p:spPr bwMode="white">
          <a:xfrm>
            <a:off x="596900" y="8456613"/>
            <a:ext cx="5394325" cy="477837"/>
          </a:xfrm>
          <a:prstGeom prst="rect">
            <a:avLst/>
          </a:prstGeom>
        </p:spPr>
        <p:txBody>
          <a:bodyPr tIns="91440" bIns="91440">
            <a:normAutofit/>
          </a:bodyPr>
          <a:lstStyle/>
          <a:p>
            <a:pPr defTabSz="1219120" fontAlgn="auto">
              <a:spcBef>
                <a:spcPts val="0"/>
              </a:spcBef>
              <a:spcAft>
                <a:spcPts val="0"/>
              </a:spcAft>
              <a:defRPr/>
            </a:pPr>
            <a:r>
              <a:rPr lang="en-US" sz="1800" dirty="0">
                <a:solidFill>
                  <a:srgbClr val="7D868C"/>
                </a:solidFill>
                <a:latin typeface="+mn-lt"/>
                <a:ea typeface="+mn-ea"/>
                <a:cs typeface="+mn-cs"/>
              </a:rPr>
              <a:t>©</a:t>
            </a:r>
            <a:r>
              <a:rPr lang="is-IS" sz="1800" dirty="0">
                <a:solidFill>
                  <a:srgbClr val="7D868C"/>
                </a:solidFill>
                <a:latin typeface="+mn-lt"/>
                <a:ea typeface="+mn-ea"/>
                <a:cs typeface="+mn-cs"/>
              </a:rPr>
              <a:t>2018</a:t>
            </a:r>
            <a:r>
              <a:rPr lang="en-US" sz="1800" dirty="0">
                <a:solidFill>
                  <a:srgbClr val="7D868C"/>
                </a:solidFill>
                <a:latin typeface="+mn-lt"/>
                <a:ea typeface="+mn-ea"/>
                <a:cs typeface="+mn-cs"/>
              </a:rPr>
              <a:t> Chef Software Inc</a:t>
            </a:r>
            <a:r>
              <a:rPr lang="en-US" sz="1800" dirty="0">
                <a:latin typeface="+mn-lt"/>
                <a:ea typeface="+mn-ea"/>
                <a:cs typeface="+mn-cs"/>
              </a:rPr>
              <a:t>.</a:t>
            </a:r>
          </a:p>
          <a:p>
            <a:pPr defTabSz="1219120" fontAlgn="auto">
              <a:spcBef>
                <a:spcPts val="0"/>
              </a:spcBef>
              <a:spcAft>
                <a:spcPts val="0"/>
              </a:spcAft>
              <a:defRPr/>
            </a:pPr>
            <a:endParaRPr lang="en-US" sz="1800" dirty="0">
              <a:latin typeface="+mn-lt"/>
              <a:ea typeface="+mn-ea"/>
              <a:cs typeface="+mn-cs"/>
            </a:endParaRPr>
          </a:p>
        </p:txBody>
      </p:sp>
      <p:sp>
        <p:nvSpPr>
          <p:cNvPr id="11" name="TextBox 10"/>
          <p:cNvSpPr txBox="1"/>
          <p:nvPr userDrawn="1"/>
        </p:nvSpPr>
        <p:spPr bwMode="white">
          <a:xfrm>
            <a:off x="7410450" y="8456613"/>
            <a:ext cx="1435100" cy="522287"/>
          </a:xfrm>
          <a:prstGeom prst="rect">
            <a:avLst/>
          </a:prstGeom>
        </p:spPr>
        <p:txBody>
          <a:bodyPr tIns="91440" bIns="91440">
            <a:normAutofit/>
          </a:bodyPr>
          <a:lstStyle/>
          <a:p>
            <a:pPr algn="ctr" defTabSz="1219120" fontAlgn="auto">
              <a:spcBef>
                <a:spcPts val="0"/>
              </a:spcBef>
              <a:spcAft>
                <a:spcPts val="0"/>
              </a:spcAft>
              <a:defRPr/>
            </a:pPr>
            <a:r>
              <a:rPr lang="en-US" sz="1800" dirty="0">
                <a:solidFill>
                  <a:srgbClr val="7F7F7F"/>
                </a:solidFill>
                <a:latin typeface="+mn-lt"/>
                <a:ea typeface="+mn-ea"/>
                <a:cs typeface="+mn-cs"/>
              </a:rPr>
              <a:t>10-</a:t>
            </a:r>
            <a:fld id="{F0B79B2F-E1DD-4D43-95B3-EA08C411D807}" type="slidenum">
              <a:rPr lang="en-US" sz="1800" smtClean="0">
                <a:solidFill>
                  <a:srgbClr val="7F7F7F"/>
                </a:solidFill>
                <a:latin typeface="+mn-lt"/>
                <a:ea typeface="+mn-ea"/>
                <a:cs typeface="+mn-cs"/>
              </a:rPr>
              <a:pPr algn="ctr" defTabSz="1219120" fontAlgn="auto">
                <a:spcBef>
                  <a:spcPts val="0"/>
                </a:spcBef>
                <a:spcAft>
                  <a:spcPts val="0"/>
                </a:spcAft>
                <a:defRPr/>
              </a:pPr>
              <a:t>‹#›</a:t>
            </a:fld>
            <a:endParaRPr lang="en-US" sz="1800" dirty="0">
              <a:solidFill>
                <a:srgbClr val="7F7F7F"/>
              </a:solidFill>
              <a:latin typeface="+mn-lt"/>
              <a:ea typeface="+mn-ea"/>
              <a:cs typeface="+mn-cs"/>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2" r:id="rId14"/>
    <p:sldLayoutId id="2147483804" r:id="rId15"/>
    <p:sldLayoutId id="2147483805" r:id="rId16"/>
    <p:sldLayoutId id="2147483806" r:id="rId17"/>
    <p:sldLayoutId id="2147483808" r:id="rId18"/>
    <p:sldLayoutId id="2147483809" r:id="rId19"/>
    <p:sldLayoutId id="2147483813" r:id="rId20"/>
    <p:sldLayoutId id="2147483814" r:id="rId21"/>
    <p:sldLayoutId id="2147483821" r:id="rId22"/>
    <p:sldLayoutId id="2147483822" r:id="rId23"/>
    <p:sldLayoutId id="2147483849" r:id="rId24"/>
    <p:sldLayoutId id="2147483850" r:id="rId25"/>
    <p:sldLayoutId id="2147483851" r:id="rId26"/>
    <p:sldLayoutId id="2147483852" r:id="rId27"/>
    <p:sldLayoutId id="2147483853"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9" name="TextBox 8"/>
          <p:cNvSpPr txBox="1"/>
          <p:nvPr userDrawn="1"/>
        </p:nvSpPr>
        <p:spPr bwMode="white">
          <a:xfrm>
            <a:off x="596900" y="8456613"/>
            <a:ext cx="5394325" cy="477837"/>
          </a:xfrm>
          <a:prstGeom prst="rect">
            <a:avLst/>
          </a:prstGeom>
        </p:spPr>
        <p:txBody>
          <a:bodyPr tIns="91440" bIns="91440">
            <a:normAutofit/>
          </a:bodyPr>
          <a:lstStyle/>
          <a:p>
            <a:pPr defTabSz="1219120" fontAlgn="auto">
              <a:spcBef>
                <a:spcPts val="0"/>
              </a:spcBef>
              <a:spcAft>
                <a:spcPts val="0"/>
              </a:spcAft>
              <a:defRPr/>
            </a:pPr>
            <a:r>
              <a:rPr lang="en-US" sz="1800" dirty="0">
                <a:solidFill>
                  <a:srgbClr val="7D868C"/>
                </a:solidFill>
                <a:latin typeface="+mn-lt"/>
                <a:ea typeface="+mn-ea"/>
                <a:cs typeface="+mn-cs"/>
              </a:rPr>
              <a:t>©</a:t>
            </a:r>
            <a:r>
              <a:rPr lang="is-IS" sz="1800" dirty="0">
                <a:solidFill>
                  <a:srgbClr val="7D868C"/>
                </a:solidFill>
                <a:latin typeface="+mn-lt"/>
                <a:ea typeface="+mn-ea"/>
                <a:cs typeface="+mn-cs"/>
              </a:rPr>
              <a:t>2018</a:t>
            </a:r>
            <a:r>
              <a:rPr lang="en-US" sz="1800" dirty="0">
                <a:solidFill>
                  <a:srgbClr val="7D868C"/>
                </a:solidFill>
                <a:latin typeface="+mn-lt"/>
                <a:ea typeface="+mn-ea"/>
                <a:cs typeface="+mn-cs"/>
              </a:rPr>
              <a:t> Chef Software Inc</a:t>
            </a:r>
            <a:r>
              <a:rPr lang="en-US" sz="1800" dirty="0">
                <a:latin typeface="+mn-lt"/>
                <a:ea typeface="+mn-ea"/>
                <a:cs typeface="+mn-cs"/>
              </a:rPr>
              <a:t>.</a:t>
            </a:r>
          </a:p>
          <a:p>
            <a:pPr defTabSz="1219120" fontAlgn="auto">
              <a:spcBef>
                <a:spcPts val="0"/>
              </a:spcBef>
              <a:spcAft>
                <a:spcPts val="0"/>
              </a:spcAft>
              <a:defRPr/>
            </a:pPr>
            <a:endParaRPr lang="en-US" sz="1800" dirty="0">
              <a:latin typeface="+mn-lt"/>
              <a:ea typeface="+mn-ea"/>
              <a:cs typeface="+mn-cs"/>
            </a:endParaRPr>
          </a:p>
        </p:txBody>
      </p:sp>
      <p:sp>
        <p:nvSpPr>
          <p:cNvPr id="10" name="TextBox 9"/>
          <p:cNvSpPr txBox="1"/>
          <p:nvPr userDrawn="1"/>
        </p:nvSpPr>
        <p:spPr bwMode="white">
          <a:xfrm>
            <a:off x="7410450" y="8456613"/>
            <a:ext cx="1435100" cy="522287"/>
          </a:xfrm>
          <a:prstGeom prst="rect">
            <a:avLst/>
          </a:prstGeom>
        </p:spPr>
        <p:txBody>
          <a:bodyPr tIns="91440" bIns="91440">
            <a:normAutofit/>
          </a:bodyPr>
          <a:lstStyle/>
          <a:p>
            <a:pPr algn="ctr" defTabSz="1219120" fontAlgn="auto">
              <a:spcBef>
                <a:spcPts val="0"/>
              </a:spcBef>
              <a:spcAft>
                <a:spcPts val="0"/>
              </a:spcAft>
              <a:defRPr/>
            </a:pPr>
            <a:r>
              <a:rPr lang="en-US" sz="1800" dirty="0">
                <a:solidFill>
                  <a:srgbClr val="7F7F7F"/>
                </a:solidFill>
                <a:latin typeface="+mn-lt"/>
                <a:ea typeface="+mn-ea"/>
                <a:cs typeface="+mn-cs"/>
              </a:rPr>
              <a:t>10-</a:t>
            </a:r>
            <a:fld id="{F0B79B2F-E1DD-4D43-95B3-EA08C411D807}" type="slidenum">
              <a:rPr lang="en-US" sz="1800" smtClean="0">
                <a:solidFill>
                  <a:srgbClr val="7F7F7F"/>
                </a:solidFill>
                <a:latin typeface="+mn-lt"/>
                <a:ea typeface="+mn-ea"/>
                <a:cs typeface="+mn-cs"/>
              </a:rPr>
              <a:pPr algn="ctr" defTabSz="1219120" fontAlgn="auto">
                <a:spcBef>
                  <a:spcPts val="0"/>
                </a:spcBef>
                <a:spcAft>
                  <a:spcPts val="0"/>
                </a:spcAft>
                <a:defRPr/>
              </a:pPr>
              <a:t>‹#›</a:t>
            </a:fld>
            <a:endParaRPr lang="en-US" sz="1800" dirty="0">
              <a:solidFill>
                <a:srgbClr val="7F7F7F"/>
              </a:solidFill>
              <a:latin typeface="+mn-lt"/>
              <a:ea typeface="+mn-ea"/>
              <a:cs typeface="+mn-cs"/>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2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2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23.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cookbook &amp; wrapper cookbooks</a:t>
            </a: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Managing chef-client</a:t>
            </a:r>
          </a:p>
        </p:txBody>
      </p:sp>
      <p:sp>
        <p:nvSpPr>
          <p:cNvPr id="3" name="Subtitle 2"/>
          <p:cNvSpPr>
            <a:spLocks noGrp="1"/>
          </p:cNvSpPr>
          <p:nvPr>
            <p:ph type="subTitle" idx="1"/>
          </p:nvPr>
        </p:nvSpPr>
        <p:spPr/>
        <p:txBody>
          <a:bodyPr/>
          <a:lstStyle/>
          <a:p>
            <a:r>
              <a:rPr lang="en-US" dirty="0"/>
              <a:t>chef-client is a complicated application. Reviewing the conceptual flow of the application and the location of the configuration file helps make it easier to understand. However, there is still much more to learn if you wanted to manage it with a recipe defined in a cookbook.</a:t>
            </a:r>
          </a:p>
        </p:txBody>
      </p:sp>
    </p:spTree>
    <p:extLst>
      <p:ext uri="{BB962C8B-B14F-4D97-AF65-F5344CB8AC3E}">
        <p14:creationId xmlns:p14="http://schemas.microsoft.com/office/powerpoint/2010/main" val="1946963756"/>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a:t>Someone already wrote that cookbook?</a:t>
            </a:r>
          </a:p>
          <a:p>
            <a:endParaRPr lang="en-US" dirty="0"/>
          </a:p>
          <a:p>
            <a:r>
              <a:rPr lang="en-US" dirty="0"/>
              <a:t>Available through the community site called Supermarket</a:t>
            </a:r>
          </a:p>
          <a:p>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endParaRPr lang="en-US" dirty="0"/>
          </a:p>
          <a:p>
            <a:pPr algn="ctr"/>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Community Cookbooks</a:t>
            </a:r>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a:t>Community cookbooks are managed by individuals.</a:t>
            </a:r>
          </a:p>
          <a:p>
            <a:pPr marL="1066785" lvl="2" indent="-457200">
              <a:buFont typeface="Arial" panose="020B0604020202020204" pitchFamily="34" charset="0"/>
              <a:buChar char="•"/>
            </a:pPr>
            <a:r>
              <a:rPr lang="en-US" dirty="0"/>
              <a:t>Chef does not verify or approve cookbooks in the Supermarket. </a:t>
            </a:r>
          </a:p>
          <a:p>
            <a:pPr marL="1066785" lvl="2" indent="-457200">
              <a:buFont typeface="Arial" panose="020B0604020202020204" pitchFamily="34" charset="0"/>
              <a:buChar char="•"/>
            </a:pPr>
            <a:r>
              <a:rPr lang="en-US" dirty="0"/>
              <a:t>Cookbooks may not work for various reasons.</a:t>
            </a:r>
          </a:p>
          <a:p>
            <a:pPr marL="1066785" lvl="2" indent="-457200">
              <a:buFont typeface="Arial" panose="020B0604020202020204" pitchFamily="34" charset="0"/>
              <a:buChar char="•"/>
            </a:pPr>
            <a:r>
              <a:rPr lang="en-US" dirty="0"/>
              <a:t>Still, there are real benefits to community cookbooks.</a:t>
            </a:r>
          </a:p>
          <a:p>
            <a:pPr marL="1066785" lvl="2" indent="-457200">
              <a:buFont typeface="Arial" panose="020B0604020202020204" pitchFamily="34" charset="0"/>
              <a:buChar char="•"/>
            </a:pPr>
            <a:endParaRPr lang="en-US" dirty="0"/>
          </a:p>
          <a:p>
            <a:pPr lvl="2"/>
            <a:endParaRPr lang="en-US" dirty="0"/>
          </a:p>
          <a:p>
            <a:pPr lvl="2"/>
            <a:endParaRPr lang="en-US" dirty="0"/>
          </a:p>
          <a:p>
            <a:pPr lvl="2"/>
            <a:endParaRPr lang="en-US" dirty="0"/>
          </a:p>
          <a:p>
            <a:pPr lvl="2"/>
            <a:endParaRPr lang="en-US" dirty="0"/>
          </a:p>
          <a:p>
            <a:pPr lvl="1"/>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0972800" cy="1466073"/>
          </a:xfrm>
        </p:spPr>
        <p:txBody>
          <a:bodyPr>
            <a:normAutofit fontScale="90000"/>
          </a:bodyPr>
          <a:lstStyle/>
          <a:p>
            <a:r>
              <a:rPr lang="en-US" dirty="0"/>
              <a:t>Introducing the chef-client Cookbook</a:t>
            </a:r>
          </a:p>
        </p:txBody>
      </p:sp>
      <p:sp>
        <p:nvSpPr>
          <p:cNvPr id="4" name="Content Placeholder 3"/>
          <p:cNvSpPr>
            <a:spLocks noGrp="1"/>
          </p:cNvSpPr>
          <p:nvPr>
            <p:ph type="subTitle" idx="1"/>
          </p:nvPr>
        </p:nvSpPr>
        <p:spPr>
          <a:xfrm>
            <a:off x="3013753" y="4546471"/>
            <a:ext cx="10974132" cy="3047025"/>
          </a:xfrm>
        </p:spPr>
        <p:txBody>
          <a:bodyPr>
            <a:normAutofit fontScale="77500" lnSpcReduction="20000"/>
          </a:bodyPr>
          <a:lstStyle/>
          <a:p>
            <a:r>
              <a:rPr lang="en-US" dirty="0"/>
              <a:t>The chef-client cookbook allows you to manage and configure chef-client as a service on Linux-based nodes, or as a task on Windows nodes, configure logging, caching, etc.</a:t>
            </a:r>
          </a:p>
          <a:p>
            <a:endParaRPr lang="en-US" dirty="0"/>
          </a:p>
          <a:p>
            <a:r>
              <a:rPr lang="en-US" dirty="0"/>
              <a:t>Bootstrapping installs the chef-client executable.</a:t>
            </a:r>
          </a:p>
          <a:p>
            <a:endParaRPr lang="en-US" dirty="0"/>
          </a:p>
          <a:p>
            <a:r>
              <a:rPr lang="en-US" dirty="0"/>
              <a:t>The chef-client cookbook is used to configure chef-client. </a:t>
            </a:r>
          </a:p>
          <a:p>
            <a:endParaRPr lang="en-US" dirty="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Create a cookbook that wraps the chef-client cookbook</a:t>
            </a:r>
          </a:p>
          <a:p>
            <a:pPr marL="342900" indent="-342900">
              <a:buFont typeface="Wingdings" charset="2"/>
              <a:buChar char="q"/>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2843357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Wrapper Cookbooks</a:t>
            </a:r>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forking</a:t>
            </a:r>
          </a:p>
        </p:txBody>
      </p:sp>
    </p:spTree>
    <p:extLst>
      <p:ext uri="{BB962C8B-B14F-4D97-AF65-F5344CB8AC3E}">
        <p14:creationId xmlns:p14="http://schemas.microsoft.com/office/powerpoint/2010/main" val="17502332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cookbook.</a:t>
            </a:r>
          </a:p>
          <a:p>
            <a:pPr lvl="1"/>
            <a:r>
              <a:rPr lang="en-US" sz="2800" dirty="0"/>
              <a:t>It defines new default values for the recipes.</a:t>
            </a:r>
          </a:p>
          <a:p>
            <a:pPr lvl="1"/>
            <a:endParaRPr lang="en-US" sz="2800" dirty="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3"/>
              </a:rPr>
              <a:t>https://docs.chef.io/supermarket.html#wrapper-cookbooks</a:t>
            </a:r>
            <a:endParaRPr lang="en-US" sz="3200" dirty="0"/>
          </a:p>
          <a:p>
            <a:pPr lvl="1" algn="ctr"/>
            <a:endParaRPr lang="en-US" sz="3200" dirty="0"/>
          </a:p>
          <a:p>
            <a:pPr lvl="1" algn="ctr"/>
            <a:r>
              <a:rPr lang="en-US" sz="3200" dirty="0">
                <a:hlinkClick r:id="rId4"/>
              </a:rPr>
              <a:t>https://www.chef.io/blog/2013/12/03/doing-wrapper-cookbooks-right/</a:t>
            </a:r>
            <a:endParaRPr lang="en-US" sz="3200" dirty="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r>
                <a:rPr lang="en-US" sz="2800" dirty="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a:ln w="0"/>
                  <a:solidFill>
                    <a:schemeClr val="tx1"/>
                  </a:solidFill>
                  <a:effectLst>
                    <a:outerShdw blurRad="38100" dist="19050" dir="2700000" algn="tl" rotWithShape="0">
                      <a:schemeClr val="dk1">
                        <a:alpha val="40000"/>
                      </a:schemeClr>
                    </a:outerShdw>
                  </a:effectLst>
                </a:rPr>
                <a:t>chef-client</a:t>
              </a:r>
            </a:p>
            <a:p>
              <a:pPr algn="ctr" defTabSz="914099"/>
              <a:r>
                <a:rPr lang="en-US" sz="4000" dirty="0">
                  <a:ln w="0"/>
                  <a:solidFill>
                    <a:schemeClr val="tx1"/>
                  </a:solidFill>
                  <a:effectLst>
                    <a:outerShdw blurRad="38100" dist="19050" dir="2700000" algn="tl" rotWithShape="0">
                      <a:schemeClr val="dk1">
                        <a:alpha val="40000"/>
                      </a:schemeClr>
                    </a:outerShdw>
                  </a:effectLst>
                </a:rPr>
                <a:t>cookbook</a:t>
              </a:r>
            </a:p>
            <a:p>
              <a:pPr algn="ctr" defTabSz="914099"/>
              <a:r>
                <a:rPr lang="en-US" sz="2800" dirty="0">
                  <a:ln w="0"/>
                  <a:solidFill>
                    <a:schemeClr val="tx1"/>
                  </a:solidFill>
                  <a:effectLst>
                    <a:outerShdw blurRad="38100" dist="19050" dir="2700000" algn="tl" rotWithShape="0">
                      <a:schemeClr val="dk1">
                        <a:alpha val="40000"/>
                      </a:schemeClr>
                    </a:outerShdw>
                  </a:effectLst>
                </a:rPr>
                <a:t>(Attributes)</a:t>
              </a:r>
            </a:p>
          </p:txBody>
        </p:sp>
      </p:grpSp>
      <p:sp>
        <p:nvSpPr>
          <p:cNvPr id="6" name="TextBox 5"/>
          <p:cNvSpPr txBox="1"/>
          <p:nvPr/>
        </p:nvSpPr>
        <p:spPr bwMode="white">
          <a:xfrm>
            <a:off x="7606145" y="9218815"/>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10974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b="1" dirty="0">
                <a:latin typeface="Courier New" panose="02070309020205020404" pitchFamily="49" charset="0"/>
                <a:cs typeface="Courier New" panose="02070309020205020404" pitchFamily="49" charset="0"/>
              </a:rPr>
              <a:t>Generating cookbook </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Ensuring correct cookbook file content</a:t>
            </a:r>
          </a:p>
          <a:p>
            <a:r>
              <a:rPr lang="en-US" b="1" dirty="0">
                <a:latin typeface="Courier New" panose="02070309020205020404" pitchFamily="49" charset="0"/>
                <a:cs typeface="Courier New" panose="02070309020205020404" pitchFamily="49" charset="0"/>
              </a:rPr>
              <a:t>- Committing cookbook files to git</a:t>
            </a:r>
          </a:p>
          <a:p>
            <a:r>
              <a:rPr lang="en-US" b="1" dirty="0">
                <a:latin typeface="Courier New" panose="02070309020205020404" pitchFamily="49" charset="0"/>
                <a:cs typeface="Courier New" panose="02070309020205020404" pitchFamily="49" charset="0"/>
              </a:rPr>
              <a:t>- Ensuring delivery configuration</a:t>
            </a:r>
          </a:p>
          <a:p>
            <a:r>
              <a:rPr lang="en-US" b="1" dirty="0">
                <a:latin typeface="Courier New" panose="02070309020205020404" pitchFamily="49" charset="0"/>
                <a:cs typeface="Courier New" panose="02070309020205020404" pitchFamily="49" charset="0"/>
              </a:rPr>
              <a:t>- Ensuring correct delivery build cookbook content</a:t>
            </a:r>
          </a:p>
          <a:p>
            <a:r>
              <a:rPr lang="en-US" b="1" dirty="0">
                <a:latin typeface="Courier New" panose="02070309020205020404" pitchFamily="49" charset="0"/>
                <a:cs typeface="Courier New" panose="02070309020205020404" pitchFamily="49" charset="0"/>
              </a:rPr>
              <a:t>- Adding delivery configuration to feature branch</a:t>
            </a:r>
          </a:p>
          <a:p>
            <a:r>
              <a:rPr lang="en-US" b="1" dirty="0">
                <a:latin typeface="Courier New" panose="02070309020205020404" pitchFamily="49" charset="0"/>
                <a:cs typeface="Courier New" panose="02070309020205020404" pitchFamily="49" charset="0"/>
              </a:rPr>
              <a:t>- Adding build cookbook to feature branch</a:t>
            </a:r>
          </a:p>
          <a:p>
            <a:r>
              <a:rPr lang="en-US" b="1" dirty="0">
                <a:latin typeface="Courier New" panose="02070309020205020404" pitchFamily="49" charset="0"/>
                <a:cs typeface="Courier New" panose="02070309020205020404" pitchFamily="49" charset="0"/>
              </a:rPr>
              <a:t>- Merging delivery content feature branch to master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Your cookbook is ready. Type `cd 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 to enter it.</a:t>
            </a:r>
          </a:p>
          <a:p>
            <a:r>
              <a:rPr lang="en-US"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a:xfrm>
            <a:off x="609600" y="304800"/>
            <a:ext cx="15646400" cy="827577"/>
          </a:xfrm>
        </p:spPr>
        <p:txBody>
          <a:bodyPr>
            <a:normAutofit fontScale="90000"/>
          </a:bodyPr>
          <a:lstStyle/>
          <a:p>
            <a:r>
              <a:rPr lang="en-US" dirty="0"/>
              <a:t>GL: Create </a:t>
            </a:r>
            <a:r>
              <a:rPr lang="en-US" dirty="0" err="1"/>
              <a:t>my_chef_client</a:t>
            </a:r>
            <a:r>
              <a:rPr lang="en-US" dirty="0"/>
              <a:t> Wrapper Cookbook</a:t>
            </a:r>
          </a:p>
        </p:txBody>
      </p:sp>
      <p:sp>
        <p:nvSpPr>
          <p:cNvPr id="4" name="Text Placeholder 3"/>
          <p:cNvSpPr>
            <a:spLocks noGrp="1"/>
          </p:cNvSpPr>
          <p:nvPr>
            <p:ph type="body" sz="quarter" idx="11"/>
          </p:nvPr>
        </p:nvSpPr>
        <p:spPr>
          <a:xfrm>
            <a:off x="1121104" y="1337149"/>
            <a:ext cx="14422528" cy="1250408"/>
          </a:xfrm>
        </p:spPr>
        <p:txBody>
          <a:bodyPr/>
          <a:lstStyle/>
          <a:p>
            <a:r>
              <a:rPr lang="en-US" sz="4000" dirty="0"/>
              <a:t>&gt; </a:t>
            </a:r>
            <a:r>
              <a:rPr lang="en-US" b="1" dirty="0">
                <a:latin typeface="Courier New" panose="02070309020205020404" pitchFamily="49" charset="0"/>
                <a:cs typeface="Courier New" panose="02070309020205020404" pitchFamily="49" charset="0"/>
              </a:rPr>
              <a:t>cd chef-repo</a:t>
            </a:r>
          </a:p>
          <a:p>
            <a:r>
              <a:rPr lang="en-US" sz="4000" dirty="0"/>
              <a:t>&gt; </a:t>
            </a:r>
            <a:r>
              <a:rPr lang="en-US" b="1" dirty="0">
                <a:latin typeface="Courier New" panose="02070309020205020404" pitchFamily="49" charset="0"/>
                <a:cs typeface="Courier New" panose="02070309020205020404" pitchFamily="49" charset="0"/>
              </a:rPr>
              <a:t>chef generate cookbook cookbooks\</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897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Edit </a:t>
            </a:r>
            <a:r>
              <a:rPr lang="en-US" dirty="0" err="1"/>
              <a:t>my_chef_client</a:t>
            </a:r>
            <a:r>
              <a:rPr lang="en-US" dirty="0"/>
              <a:t> Default Recipe</a:t>
            </a:r>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Cookbook Name:: </a:t>
            </a:r>
            <a:r>
              <a:rPr lang="en-US" sz="2800" b="1" dirty="0" err="1">
                <a:latin typeface="Courier New" panose="02070309020205020404" pitchFamily="49" charset="0"/>
                <a:cs typeface="Courier New" panose="02070309020205020404" pitchFamily="49" charset="0"/>
                <a:sym typeface="Courier"/>
              </a:rPr>
              <a:t>my_chef_client</a:t>
            </a:r>
            <a:endParaRPr lang="en-US" sz="2800" b="1" dirty="0">
              <a:latin typeface="Courier New" panose="02070309020205020404" pitchFamily="49" charset="0"/>
              <a:cs typeface="Courier New" panose="02070309020205020404" pitchFamily="49" charset="0"/>
              <a:sym typeface="Courier"/>
            </a:endParaRPr>
          </a:p>
          <a:p>
            <a:pPr lvl="0"/>
            <a:r>
              <a:rPr lang="en-US" sz="2800" b="1" dirty="0">
                <a:latin typeface="Courier New" panose="02070309020205020404" pitchFamily="49" charset="0"/>
                <a:cs typeface="Courier New" panose="02070309020205020404" pitchFamily="49" charset="0"/>
                <a:sym typeface="Courier"/>
              </a:rPr>
              <a:t># Recipe:: default</a:t>
            </a:r>
          </a:p>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Copyright (c) </a:t>
            </a:r>
            <a:r>
              <a:rPr lang="is-IS" sz="2800" b="1" dirty="0">
                <a:latin typeface="Courier New" panose="02070309020205020404" pitchFamily="49" charset="0"/>
                <a:cs typeface="Courier New" panose="02070309020205020404" pitchFamily="49" charset="0"/>
                <a:sym typeface="Courier"/>
              </a:rPr>
              <a:t>2018</a:t>
            </a:r>
            <a:r>
              <a:rPr lang="en-US" sz="2800" b="1" dirty="0">
                <a:latin typeface="Courier New" panose="02070309020205020404" pitchFamily="49" charset="0"/>
                <a:cs typeface="Courier New" panose="02070309020205020404" pitchFamily="49" charset="0"/>
                <a:sym typeface="Courier"/>
              </a:rPr>
              <a:t> The Authors, All Rights Reserved.</a:t>
            </a:r>
          </a:p>
          <a:p>
            <a:pPr lvl="0"/>
            <a:endParaRPr lang="en-US" sz="2800" b="1" dirty="0">
              <a:latin typeface="Courier New" panose="02070309020205020404" pitchFamily="49" charset="0"/>
              <a:cs typeface="Courier New" panose="02070309020205020404" pitchFamily="49" charset="0"/>
              <a:sym typeface="Courier"/>
            </a:endParaRPr>
          </a:p>
          <a:p>
            <a:pPr lvl="0"/>
            <a:endParaRPr lang="en-US" sz="2800" b="1" dirty="0">
              <a:latin typeface="Courier New" panose="02070309020205020404" pitchFamily="49" charset="0"/>
              <a:cs typeface="Courier New" panose="02070309020205020404" pitchFamily="49" charset="0"/>
              <a:sym typeface="Courier"/>
            </a:endParaRPr>
          </a:p>
          <a:p>
            <a:pPr lvl="0"/>
            <a:r>
              <a:rPr lang="en-US" sz="2800" b="1" dirty="0" err="1">
                <a:latin typeface="Courier New" panose="02070309020205020404" pitchFamily="49" charset="0"/>
                <a:cs typeface="Courier New" panose="02070309020205020404" pitchFamily="49" charset="0"/>
                <a:sym typeface="Courier"/>
              </a:rPr>
              <a:t>include_recipe</a:t>
            </a:r>
            <a:r>
              <a:rPr lang="en-US" sz="2800" b="1" dirty="0">
                <a:latin typeface="Courier New" panose="02070309020205020404" pitchFamily="49" charset="0"/>
                <a:cs typeface="Courier New" panose="02070309020205020404" pitchFamily="49" charset="0"/>
                <a:sym typeface="Courier"/>
              </a:rPr>
              <a:t> 'chef-client::default'</a:t>
            </a:r>
          </a:p>
        </p:txBody>
      </p:sp>
      <p:sp>
        <p:nvSpPr>
          <p:cNvPr id="4" name="Text Placeholder 3"/>
          <p:cNvSpPr>
            <a:spLocks noGrp="1"/>
          </p:cNvSpPr>
          <p:nvPr>
            <p:ph type="body" sz="quarter" idx="11"/>
          </p:nvPr>
        </p:nvSpPr>
        <p:spPr/>
        <p:txBody>
          <a:bodyPr>
            <a:normAutofit fontScale="77500" lnSpcReduction="20000"/>
          </a:bodyPr>
          <a:lstStyle/>
          <a:p>
            <a:pPr lvl="0"/>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\recipes\</a:t>
            </a:r>
            <a:r>
              <a:rPr lang="en-US" b="1" dirty="0" err="1">
                <a:latin typeface="Courier New" panose="02070309020205020404" pitchFamily="49" charset="0"/>
                <a:cs typeface="Courier New" panose="02070309020205020404" pitchFamily="49" charset="0"/>
              </a:rPr>
              <a:t>default.rb</a:t>
            </a:r>
            <a:endParaRPr lang="en-US"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5740401"/>
            <a:ext cx="14404273" cy="863600"/>
          </a:xfrm>
        </p:spPr>
        <p:txBody>
          <a:bodyPr/>
          <a:lstStyle/>
          <a:p>
            <a:endParaRPr lang="en-US" b="1" dirty="0">
              <a:latin typeface="Courier New" panose="02070309020205020404" pitchFamily="49" charset="0"/>
              <a:cs typeface="Courier New" panose="02070309020205020404" pitchFamily="49" charset="0"/>
            </a:endParaRPr>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cs typeface="Courier New" panose="02070309020205020404" pitchFamily="49" charset="0"/>
              </a:rPr>
              <a:t>This recipe just calls the recipe </a:t>
            </a:r>
            <a:r>
              <a:rPr lang="en-US" sz="2800" b="1" dirty="0">
                <a:latin typeface="Courier New" panose="02070309020205020404" pitchFamily="49" charset="0"/>
                <a:cs typeface="Courier New" panose="02070309020205020404" pitchFamily="49" charset="0"/>
              </a:rPr>
              <a:t>chef-client::default</a:t>
            </a:r>
          </a:p>
        </p:txBody>
      </p:sp>
    </p:spTree>
    <p:extLst>
      <p:ext uri="{BB962C8B-B14F-4D97-AF65-F5344CB8AC3E}">
        <p14:creationId xmlns:p14="http://schemas.microsoft.com/office/powerpoint/2010/main" val="8428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GL: Update my_chef_client metadata.rb</a:t>
            </a:r>
            <a:endParaRPr lang="en-US" dirty="0"/>
          </a:p>
        </p:txBody>
      </p:sp>
      <p:sp>
        <p:nvSpPr>
          <p:cNvPr id="5" name="Content Placeholder 4"/>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maintainer       'The Authors'</a:t>
            </a:r>
          </a:p>
          <a:p>
            <a:r>
              <a:rPr lang="en-US" sz="3200" b="1" dirty="0" err="1">
                <a:latin typeface="Courier New" panose="02070309020205020404" pitchFamily="49" charset="0"/>
                <a:cs typeface="Courier New" panose="02070309020205020404" pitchFamily="49" charset="0"/>
              </a:rPr>
              <a:t>maintainer_email</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you@example.com</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license          '</a:t>
            </a:r>
            <a:r>
              <a:rPr lang="en-US" sz="3200" b="1" dirty="0" err="1">
                <a:latin typeface="Courier New" panose="02070309020205020404" pitchFamily="49" charset="0"/>
                <a:cs typeface="Courier New" panose="02070309020205020404" pitchFamily="49" charset="0"/>
              </a:rPr>
              <a:t>all_rights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err="1">
                <a:latin typeface="Courier New" panose="02070309020205020404" pitchFamily="49" charset="0"/>
                <a:cs typeface="Courier New" panose="02070309020205020404" pitchFamily="49" charset="0"/>
              </a:rPr>
              <a:t>long_description</a:t>
            </a:r>
            <a:r>
              <a:rPr lang="en-US" sz="3200" b="1" dirty="0">
                <a:latin typeface="Courier New" panose="02070309020205020404" pitchFamily="49" charset="0"/>
                <a:cs typeface="Courier New" panose="02070309020205020404" pitchFamily="49" charset="0"/>
              </a:rPr>
              <a:t>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version          '0.1.0'</a:t>
            </a:r>
          </a:p>
          <a:p>
            <a:endParaRPr lang="en-US" sz="3200" b="1" dirty="0">
              <a:latin typeface="Courier New" panose="02070309020205020404" pitchFamily="49" charset="0"/>
              <a:cs typeface="Courier New" panose="02070309020205020404" pitchFamily="49" charset="0"/>
            </a:endParaRPr>
          </a:p>
          <a:p>
            <a:pPr lvl="0"/>
            <a:r>
              <a:rPr lang="en-US" sz="3200" b="1" dirty="0">
                <a:latin typeface="Courier New" panose="02070309020205020404" pitchFamily="49" charset="0"/>
                <a:ea typeface="Courier"/>
                <a:cs typeface="Courier New" panose="02070309020205020404" pitchFamily="49" charset="0"/>
                <a:sym typeface="Courier"/>
              </a:rPr>
              <a:t>depends  'chef-client'</a:t>
            </a:r>
          </a:p>
        </p:txBody>
      </p:sp>
      <p:sp>
        <p:nvSpPr>
          <p:cNvPr id="6" name="Text Placeholder 5"/>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metadata.rb</a:t>
            </a:r>
            <a:endParaRPr lang="en-US" b="1" dirty="0">
              <a:latin typeface="Courier New" panose="02070309020205020404" pitchFamily="49" charset="0"/>
              <a:cs typeface="Courier New" panose="02070309020205020404" pitchFamily="49" charset="0"/>
            </a:endParaRPr>
          </a:p>
        </p:txBody>
      </p:sp>
      <p:sp>
        <p:nvSpPr>
          <p:cNvPr id="10" name="Text Placeholder 9"/>
          <p:cNvSpPr>
            <a:spLocks noGrp="1"/>
          </p:cNvSpPr>
          <p:nvPr>
            <p:ph type="body" sz="quarter" idx="13"/>
          </p:nvPr>
        </p:nvSpPr>
        <p:spPr>
          <a:xfrm>
            <a:off x="1135042" y="6816255"/>
            <a:ext cx="14404273" cy="626533"/>
          </a:xfrm>
        </p:spPr>
        <p:txBody>
          <a:bodyPr/>
          <a:lstStyle/>
          <a:p>
            <a:endParaRPr lang="en-US" b="1" dirty="0">
              <a:latin typeface="Courier New" panose="02070309020205020404" pitchFamily="49" charset="0"/>
              <a:cs typeface="Courier New" panose="02070309020205020404" pitchFamily="49" charset="0"/>
            </a:endParaRPr>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1631507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a:t>Lesson Objectives</a:t>
            </a:r>
            <a:endParaRPr lang="en-US" dirty="0"/>
          </a:p>
        </p:txBody>
      </p:sp>
      <p:sp>
        <p:nvSpPr>
          <p:cNvPr id="25602" name="Rectangle 2"/>
          <p:cNvSpPr>
            <a:spLocks noGrp="1" noChangeArrowheads="1"/>
          </p:cNvSpPr>
          <p:nvPr>
            <p:ph type="body" sz="quarter" idx="12"/>
          </p:nvPr>
        </p:nvSpPr>
        <p:spPr/>
        <p:txBody>
          <a:bodyPr/>
          <a:lstStyle/>
          <a:p>
            <a:r>
              <a:rPr lang="en-US" sz="4000" dirty="0"/>
              <a:t>After completing this module, you should be able to:</a:t>
            </a:r>
          </a:p>
          <a:p>
            <a:endParaRPr lang="en-US" sz="4000" dirty="0"/>
          </a:p>
          <a:p>
            <a:pPr marL="880526" lvl="1" indent="-571500">
              <a:buFont typeface="Wingdings" charset="2"/>
              <a:buChar char="Ø"/>
            </a:pPr>
            <a:r>
              <a:rPr lang="en-US" sz="4000" dirty="0"/>
              <a:t>Find and preview cookbooks on the Chef Supermarket</a:t>
            </a:r>
          </a:p>
          <a:p>
            <a:pPr marL="880526" lvl="1" indent="-571500">
              <a:buFont typeface="Wingdings" charset="2"/>
              <a:buChar char="Ø"/>
            </a:pPr>
            <a:r>
              <a:rPr lang="en-US" sz="4000" dirty="0"/>
              <a:t>Override community cookbook defaults using wrapper cookbooks</a:t>
            </a:r>
          </a:p>
          <a:p>
            <a:pPr marL="880526" lvl="1" indent="-571500">
              <a:buFont typeface="Wingdings" charset="2"/>
              <a:buChar char="Ø"/>
            </a:pPr>
            <a:r>
              <a:rPr lang="en-US" sz="4000" dirty="0"/>
              <a:t>Upload community cookbooks to Chef Server</a:t>
            </a:r>
          </a:p>
          <a:p>
            <a:pPr marL="880526" lvl="1" indent="-571500">
              <a:buFont typeface="Wingdings" charset="2"/>
              <a:buChar char="Ø"/>
            </a:pPr>
            <a:r>
              <a:rPr lang="en-US" sz="4000" dirty="0"/>
              <a:t>Run chef-client as a service/task</a:t>
            </a:r>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q"/>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1942618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b="1" dirty="0">
                <a:latin typeface="Courier New" panose="02070309020205020404" pitchFamily="49" charset="0"/>
                <a:cs typeface="Courier New" panose="02070309020205020404" pitchFamily="49" charset="0"/>
              </a:rPr>
              <a:t>Resolving cookbook dependencies...</a:t>
            </a:r>
          </a:p>
          <a:p>
            <a:r>
              <a:rPr lang="en-US" sz="2800" b="1" dirty="0">
                <a:latin typeface="Courier New" panose="02070309020205020404" pitchFamily="49" charset="0"/>
                <a:cs typeface="Courier New" panose="02070309020205020404" pitchFamily="49" charset="0"/>
              </a:rPr>
              <a:t>Fetching '</a:t>
            </a:r>
            <a:r>
              <a:rPr lang="en-US" sz="2800" b="1" dirty="0" err="1">
                <a:latin typeface="Courier New" panose="02070309020205020404" pitchFamily="49" charset="0"/>
                <a:cs typeface="Courier New" panose="02070309020205020404" pitchFamily="49" charset="0"/>
              </a:rPr>
              <a:t>my_chef_client</a:t>
            </a:r>
            <a:r>
              <a:rPr lang="en-US" sz="2800" b="1" dirty="0">
                <a:latin typeface="Courier New" panose="02070309020205020404" pitchFamily="49" charset="0"/>
                <a:cs typeface="Courier New" panose="02070309020205020404" pitchFamily="49" charset="0"/>
              </a:rPr>
              <a:t>' from source at .</a:t>
            </a:r>
          </a:p>
          <a:p>
            <a:r>
              <a:rPr lang="en-US" sz="2800" b="1" dirty="0">
                <a:latin typeface="Courier New" panose="02070309020205020404" pitchFamily="49" charset="0"/>
                <a:cs typeface="Courier New" panose="02070309020205020404" pitchFamily="49" charset="0"/>
              </a:rPr>
              <a:t>Fetching cookbook index from https://supermarket.chef.io...</a:t>
            </a:r>
          </a:p>
          <a:p>
            <a:r>
              <a:rPr lang="en-US" sz="2800" b="1" dirty="0">
                <a:latin typeface="Courier New" panose="02070309020205020404" pitchFamily="49" charset="0"/>
                <a:cs typeface="Courier New" panose="02070309020205020404" pitchFamily="49" charset="0"/>
              </a:rPr>
              <a:t>Using chef-client (8.1.8)</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logrotate</a:t>
            </a:r>
            <a:r>
              <a:rPr lang="en-US" sz="2800" b="1" dirty="0">
                <a:latin typeface="Courier New" panose="02070309020205020404" pitchFamily="49" charset="0"/>
                <a:cs typeface="Courier New" panose="02070309020205020404" pitchFamily="49" charset="0"/>
              </a:rPr>
              <a:t> (2.2.0)</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my_chef_client</a:t>
            </a:r>
            <a:r>
              <a:rPr lang="en-US" sz="2800" b="1" dirty="0">
                <a:latin typeface="Courier New" panose="02070309020205020404" pitchFamily="49" charset="0"/>
                <a:cs typeface="Courier New" panose="02070309020205020404" pitchFamily="49" charset="0"/>
              </a:rPr>
              <a:t> (0.1.0) from source at .</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ohai</a:t>
            </a:r>
            <a:r>
              <a:rPr lang="en-US" sz="2800" b="1" dirty="0">
                <a:latin typeface="Courier New" panose="02070309020205020404" pitchFamily="49" charset="0"/>
                <a:cs typeface="Courier New" panose="02070309020205020404" pitchFamily="49" charset="0"/>
              </a:rPr>
              <a:t> (5.2.0)</a:t>
            </a:r>
          </a:p>
          <a:p>
            <a:r>
              <a:rPr lang="en-US" sz="2800" b="1" dirty="0">
                <a:latin typeface="Courier New" panose="02070309020205020404" pitchFamily="49" charset="0"/>
                <a:cs typeface="Courier New" panose="02070309020205020404" pitchFamily="49" charset="0"/>
              </a:rPr>
              <a:t>Installing windows (3.1.3)</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compat_resource</a:t>
            </a:r>
            <a:r>
              <a:rPr lang="en-US" sz="2800" b="1" dirty="0">
                <a:latin typeface="Courier New" panose="02070309020205020404" pitchFamily="49" charset="0"/>
                <a:cs typeface="Courier New" panose="02070309020205020404" pitchFamily="49" charset="0"/>
              </a:rPr>
              <a:t> (12.19.0)</a:t>
            </a:r>
          </a:p>
          <a:p>
            <a:r>
              <a:rPr lang="en-US" sz="2800" b="1" dirty="0">
                <a:latin typeface="Courier New" panose="02070309020205020404" pitchFamily="49" charset="0"/>
                <a:cs typeface="Courier New" panose="02070309020205020404" pitchFamily="49" charset="0"/>
              </a:rPr>
              <a:t>Using </a:t>
            </a:r>
            <a:r>
              <a:rPr lang="en-US" sz="2800" b="1" dirty="0" err="1">
                <a:latin typeface="Courier New" panose="02070309020205020404" pitchFamily="49" charset="0"/>
                <a:cs typeface="Courier New" panose="02070309020205020404" pitchFamily="49" charset="0"/>
              </a:rPr>
              <a:t>cron</a:t>
            </a:r>
            <a:r>
              <a:rPr lang="en-US" sz="2800" b="1" dirty="0">
                <a:latin typeface="Courier New" panose="02070309020205020404" pitchFamily="49" charset="0"/>
                <a:cs typeface="Courier New" panose="02070309020205020404" pitchFamily="49" charset="0"/>
              </a:rPr>
              <a:t> (4.1.3)</a:t>
            </a:r>
          </a:p>
        </p:txBody>
      </p:sp>
      <p:sp>
        <p:nvSpPr>
          <p:cNvPr id="3" name="Title 2"/>
          <p:cNvSpPr>
            <a:spLocks noGrp="1"/>
          </p:cNvSpPr>
          <p:nvPr>
            <p:ph type="title"/>
          </p:nvPr>
        </p:nvSpPr>
        <p:spPr/>
        <p:txBody>
          <a:bodyPr/>
          <a:lstStyle/>
          <a:p>
            <a:r>
              <a:rPr lang="en-US" dirty="0"/>
              <a:t>GL: Install the Dependencies</a:t>
            </a:r>
          </a:p>
        </p:txBody>
      </p:sp>
      <p:sp>
        <p:nvSpPr>
          <p:cNvPr id="4" name="Content Placeholder 3"/>
          <p:cNvSpPr>
            <a:spLocks noGrp="1"/>
          </p:cNvSpPr>
          <p:nvPr>
            <p:ph type="body" sz="quarter" idx="11"/>
          </p:nvPr>
        </p:nvSpPr>
        <p:spPr>
          <a:xfrm>
            <a:off x="1121104" y="1337149"/>
            <a:ext cx="14422528" cy="1087999"/>
          </a:xfrm>
        </p:spPr>
        <p:txBody>
          <a:bodyPr>
            <a:normAutofit fontScale="92500" lnSpcReduction="10000"/>
          </a:bodyPr>
          <a:lstStyle/>
          <a:p>
            <a:r>
              <a:rPr lang="en-US" b="1" dirty="0">
                <a:latin typeface="Courier New" panose="02070309020205020404" pitchFamily="49" charset="0"/>
                <a:cs typeface="Courier New" panose="02070309020205020404" pitchFamily="49" charset="0"/>
              </a:rPr>
              <a:t>&gt; cd cookbooks\</a:t>
            </a:r>
            <a:r>
              <a:rPr lang="en-US" b="1" dirty="0" err="1">
                <a:latin typeface="Courier New" panose="02070309020205020404" pitchFamily="49" charset="0"/>
                <a:cs typeface="Courier New" panose="02070309020205020404" pitchFamily="49" charset="0"/>
              </a:rPr>
              <a:t>my_chef_client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&gt; berks install</a:t>
            </a:r>
          </a:p>
        </p:txBody>
      </p:sp>
    </p:spTree>
    <p:extLst>
      <p:ext uri="{BB962C8B-B14F-4D97-AF65-F5344CB8AC3E}">
        <p14:creationId xmlns:p14="http://schemas.microsoft.com/office/powerpoint/2010/main" val="16701374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90070"/>
          </a:xfrm>
        </p:spPr>
        <p:txBody>
          <a:bodyPr>
            <a:noAutofit/>
          </a:bodyPr>
          <a:lstStyle/>
          <a:p>
            <a:r>
              <a:rPr lang="en-US" sz="2250" b="1" dirty="0">
                <a:latin typeface="Courier New" panose="02070309020205020404" pitchFamily="49" charset="0"/>
                <a:cs typeface="Courier New" panose="02070309020205020404" pitchFamily="49" charset="0"/>
              </a:rPr>
              <a:t>DEPENDENCIES</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my_chef_client</a:t>
            </a:r>
            <a:endParaRPr lang="en-US" sz="2250" b="1" dirty="0">
              <a:latin typeface="Courier New" panose="02070309020205020404" pitchFamily="49" charset="0"/>
              <a:cs typeface="Courier New" panose="02070309020205020404" pitchFamily="49" charset="0"/>
            </a:endParaRPr>
          </a:p>
          <a:p>
            <a:r>
              <a:rPr lang="en-US" sz="2250" b="1" dirty="0">
                <a:latin typeface="Courier New" panose="02070309020205020404" pitchFamily="49" charset="0"/>
                <a:cs typeface="Courier New" panose="02070309020205020404" pitchFamily="49" charset="0"/>
              </a:rPr>
              <a:t>    path: .</a:t>
            </a:r>
          </a:p>
          <a:p>
            <a:r>
              <a:rPr lang="en-US" sz="2250" b="1" dirty="0">
                <a:latin typeface="Courier New" panose="02070309020205020404" pitchFamily="49" charset="0"/>
                <a:cs typeface="Courier New" panose="02070309020205020404" pitchFamily="49" charset="0"/>
              </a:rPr>
              <a:t>    metadata: true</a:t>
            </a:r>
          </a:p>
          <a:p>
            <a:endParaRPr lang="en-US" sz="2250" b="1" dirty="0">
              <a:latin typeface="Courier New" panose="02070309020205020404" pitchFamily="49" charset="0"/>
              <a:cs typeface="Courier New" panose="02070309020205020404" pitchFamily="49" charset="0"/>
            </a:endParaRPr>
          </a:p>
          <a:p>
            <a:r>
              <a:rPr lang="en-US" sz="2250" b="1" dirty="0">
                <a:latin typeface="Courier New" panose="02070309020205020404" pitchFamily="49" charset="0"/>
                <a:cs typeface="Courier New" panose="02070309020205020404" pitchFamily="49" charset="0"/>
              </a:rPr>
              <a:t>GRAPH</a:t>
            </a:r>
          </a:p>
          <a:p>
            <a:r>
              <a:rPr lang="en-US" sz="2250" b="1" dirty="0">
                <a:latin typeface="Courier New" panose="02070309020205020404" pitchFamily="49" charset="0"/>
                <a:cs typeface="Courier New" panose="02070309020205020404" pitchFamily="49" charset="0"/>
              </a:rPr>
              <a:t>  chef-client (8.1.8)</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cron</a:t>
            </a:r>
            <a:r>
              <a:rPr lang="en-US" sz="2250" b="1" dirty="0">
                <a:latin typeface="Courier New" panose="02070309020205020404" pitchFamily="49" charset="0"/>
                <a:cs typeface="Courier New" panose="02070309020205020404" pitchFamily="49" charset="0"/>
              </a:rPr>
              <a:t> (&gt;= 2.0.0)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logrotate</a:t>
            </a:r>
            <a:r>
              <a:rPr lang="en-US" sz="2250" b="1" dirty="0">
                <a:latin typeface="Courier New" panose="02070309020205020404" pitchFamily="49" charset="0"/>
                <a:cs typeface="Courier New" panose="02070309020205020404" pitchFamily="49" charset="0"/>
              </a:rPr>
              <a:t> (&gt;= 1.9.0)</a:t>
            </a:r>
          </a:p>
          <a:p>
            <a:r>
              <a:rPr lang="en-US" sz="2250" b="1" dirty="0">
                <a:latin typeface="Courier New" panose="02070309020205020404" pitchFamily="49" charset="0"/>
                <a:cs typeface="Courier New" panose="02070309020205020404" pitchFamily="49" charset="0"/>
              </a:rPr>
              <a:t>    windows (&gt;= 2.0.0)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(12.19.0)</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cron</a:t>
            </a:r>
            <a:r>
              <a:rPr lang="en-US" sz="2250" b="1" dirty="0">
                <a:latin typeface="Courier New" panose="02070309020205020404" pitchFamily="49" charset="0"/>
                <a:cs typeface="Courier New" panose="02070309020205020404" pitchFamily="49" charset="0"/>
              </a:rPr>
              <a:t> (4.1.3)</a:t>
            </a:r>
          </a:p>
          <a:p>
            <a:r>
              <a:rPr lang="en-US" sz="2250" b="1" dirty="0">
                <a:latin typeface="Courier New" panose="02070309020205020404" pitchFamily="49" charset="0"/>
                <a:cs typeface="Courier New" panose="02070309020205020404" pitchFamily="49" charset="0"/>
              </a:rPr>
              <a:t>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(&gt;= 0.0.0)….</a:t>
            </a:r>
          </a:p>
        </p:txBody>
      </p:sp>
      <p:sp>
        <p:nvSpPr>
          <p:cNvPr id="3" name="Title 2"/>
          <p:cNvSpPr>
            <a:spLocks noGrp="1"/>
          </p:cNvSpPr>
          <p:nvPr>
            <p:ph type="title"/>
          </p:nvPr>
        </p:nvSpPr>
        <p:spPr/>
        <p:txBody>
          <a:bodyPr/>
          <a:lstStyle/>
          <a:p>
            <a:r>
              <a:rPr lang="en-US" dirty="0"/>
              <a:t>GL: View </a:t>
            </a:r>
            <a:r>
              <a:rPr lang="en-US" dirty="0" err="1"/>
              <a:t>Berksfile.lock</a:t>
            </a:r>
            <a:endParaRPr lang="en-US" dirty="0"/>
          </a:p>
        </p:txBody>
      </p:sp>
      <p:sp>
        <p:nvSpPr>
          <p:cNvPr id="4" name="Content Placeholder 3"/>
          <p:cNvSpPr>
            <a:spLocks noGrp="1"/>
          </p:cNvSpPr>
          <p:nvPr>
            <p:ph type="body" sz="quarter" idx="11"/>
          </p:nvPr>
        </p:nvSpPr>
        <p:spPr/>
        <p:txBody>
          <a:bodyPr>
            <a:normAutofit/>
          </a:bodyPr>
          <a:lstStyle/>
          <a:p>
            <a:r>
              <a:rPr lang="en-US" b="1" dirty="0">
                <a:latin typeface="Courier New" panose="02070309020205020404" pitchFamily="49" charset="0"/>
                <a:cs typeface="Courier New" panose="02070309020205020404" pitchFamily="49" charset="0"/>
              </a:rPr>
              <a:t>&gt; </a:t>
            </a:r>
            <a:r>
              <a:rPr lang="en-US" b="1" dirty="0" err="1">
                <a:latin typeface="Courier New" panose="02070309020205020404" pitchFamily="49" charset="0"/>
                <a:cs typeface="Courier New" panose="02070309020205020404" pitchFamily="49" charset="0"/>
              </a:rPr>
              <a:t>gc</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Berksfile.lock</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90216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93452"/>
          </a:xfrm>
        </p:spPr>
        <p:txBody>
          <a:bodyPr>
            <a:normAutofit/>
          </a:bodyPr>
          <a:lstStyle/>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12 YOU staff  408  2 Dec 15:46 chef_handler-1.1.6</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12 YOU staff  408  2 Dec 15:46 cron-1.6.1</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21 YOU staff  714  2 Dec 15:46 logrotate-1.8.0</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15 YOU staff  510  2 Dec 15:46 windows-1.36.6</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9 YOU staff  306 28 Nov 15:22 build-essential-2.1.3</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25 YOU staff  850  6 Nov 16:27 build-essential-2.1.2</a:t>
            </a:r>
          </a:p>
          <a:p>
            <a:r>
              <a:rPr lang="en-US" sz="2400" b="1" dirty="0" err="1">
                <a:latin typeface="Courier New" charset="0"/>
                <a:ea typeface="Courier New" charset="0"/>
                <a:cs typeface="Courier New" charset="0"/>
              </a:rPr>
              <a:t>drwxr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xr</a:t>
            </a:r>
            <a:r>
              <a:rPr lang="en-US" sz="2400" b="1" dirty="0">
                <a:latin typeface="Courier New" charset="0"/>
                <a:ea typeface="Courier New" charset="0"/>
                <a:cs typeface="Courier New" charset="0"/>
              </a:rPr>
              <a:t>-x  11 YOU staff  374  6 Nov 16:27 cpu-0.2.0</a:t>
            </a:r>
          </a:p>
          <a:p>
            <a:endParaRPr lang="en-US" sz="2400" b="1" dirty="0">
              <a:latin typeface="Courier New" charset="0"/>
              <a:ea typeface="Courier New" charset="0"/>
              <a:cs typeface="Courier New" charset="0"/>
            </a:endParaRPr>
          </a:p>
        </p:txBody>
      </p:sp>
      <p:sp>
        <p:nvSpPr>
          <p:cNvPr id="3" name="Title 2"/>
          <p:cNvSpPr>
            <a:spLocks noGrp="1"/>
          </p:cNvSpPr>
          <p:nvPr>
            <p:ph type="title"/>
          </p:nvPr>
        </p:nvSpPr>
        <p:spPr>
          <a:xfrm>
            <a:off x="609599" y="444635"/>
            <a:ext cx="15289225" cy="687742"/>
          </a:xfrm>
        </p:spPr>
        <p:txBody>
          <a:bodyPr>
            <a:normAutofit fontScale="90000"/>
          </a:bodyPr>
          <a:lstStyle/>
          <a:p>
            <a:r>
              <a:rPr lang="en-US" dirty="0"/>
              <a:t>GL: View the Berkshelf in Your Home Directory </a:t>
            </a:r>
          </a:p>
        </p:txBody>
      </p:sp>
      <p:sp>
        <p:nvSpPr>
          <p:cNvPr id="4" name="Content Placeholder 3"/>
          <p:cNvSpPr>
            <a:spLocks noGrp="1"/>
          </p:cNvSpPr>
          <p:nvPr>
            <p:ph type="body" sz="quarter" idx="11"/>
          </p:nvPr>
        </p:nvSpPr>
        <p:spPr/>
        <p:txBody>
          <a:bodyPr>
            <a:normAutofit/>
          </a:bodyPr>
          <a:lstStyle/>
          <a:p>
            <a:r>
              <a:rPr lang="en-US" b="1" dirty="0">
                <a:latin typeface="Courier New" charset="0"/>
                <a:ea typeface="Courier New" charset="0"/>
                <a:cs typeface="Courier New" charset="0"/>
              </a:rPr>
              <a:t>&gt; </a:t>
            </a:r>
            <a:r>
              <a:rPr lang="en-US" b="1" dirty="0" err="1">
                <a:latin typeface="Courier New" charset="0"/>
                <a:ea typeface="Courier New" charset="0"/>
                <a:cs typeface="Courier New" charset="0"/>
              </a:rPr>
              <a:t>dir</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berkshelf</a:t>
            </a:r>
            <a:r>
              <a:rPr lang="en-US" b="1" dirty="0">
                <a:latin typeface="Courier New" charset="0"/>
                <a:ea typeface="Courier New" charset="0"/>
                <a:cs typeface="Courier New" charset="0"/>
              </a:rPr>
              <a:t>\cookbooks</a:t>
            </a:r>
          </a:p>
        </p:txBody>
      </p:sp>
      <p:sp>
        <p:nvSpPr>
          <p:cNvPr id="5" name="Content Placeholder 2"/>
          <p:cNvSpPr txBox="1">
            <a:spLocks/>
          </p:cNvSpPr>
          <p:nvPr/>
        </p:nvSpPr>
        <p:spPr>
          <a:xfrm>
            <a:off x="609599" y="6209415"/>
            <a:ext cx="15288913" cy="1871329"/>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a:p>
          <a:p>
            <a:r>
              <a:rPr lang="en-US" sz="3200" b="1" dirty="0"/>
              <a:t>Note</a:t>
            </a:r>
            <a:r>
              <a:rPr lang="en-US" sz="3200" dirty="0"/>
              <a:t>: Windows users can also use </a:t>
            </a:r>
            <a:r>
              <a:rPr lang="en-US" sz="3200" b="1" dirty="0"/>
              <a:t>`</a:t>
            </a:r>
            <a:r>
              <a:rPr lang="en-US" sz="3200" b="1" dirty="0">
                <a:latin typeface="Courier New" panose="02070309020205020404" pitchFamily="49" charset="0"/>
                <a:cs typeface="Courier New" panose="02070309020205020404" pitchFamily="49" charset="0"/>
              </a:rPr>
              <a:t>ls -force </a:t>
            </a:r>
            <a:r>
              <a:rPr lang="en-US" sz="3200" b="1" dirty="0">
                <a:latin typeface="Courier New" panose="02070309020205020404" pitchFamily="49" charset="0"/>
                <a:ea typeface="Courier New" charset="0"/>
                <a:cs typeface="Courier New" panose="02070309020205020404" pitchFamily="49" charset="0"/>
              </a:rPr>
              <a:t>~\.</a:t>
            </a:r>
            <a:r>
              <a:rPr lang="en-US" sz="3200" b="1" dirty="0" err="1">
                <a:latin typeface="Courier New" panose="02070309020205020404" pitchFamily="49" charset="0"/>
                <a:ea typeface="Courier New" charset="0"/>
                <a:cs typeface="Courier New" panose="02070309020205020404" pitchFamily="49" charset="0"/>
              </a:rPr>
              <a:t>berkshelf</a:t>
            </a:r>
            <a:r>
              <a:rPr lang="en-US" sz="3200" b="1" dirty="0">
                <a:latin typeface="Courier New" panose="02070309020205020404" pitchFamily="49" charset="0"/>
                <a:ea typeface="Courier New" charset="0"/>
                <a:cs typeface="Courier New" panose="02070309020205020404" pitchFamily="49" charset="0"/>
              </a:rPr>
              <a:t>\cookbooks</a:t>
            </a:r>
            <a:r>
              <a:rPr lang="en-US" sz="3200" b="1" dirty="0"/>
              <a:t>`</a:t>
            </a:r>
          </a:p>
        </p:txBody>
      </p:sp>
    </p:spTree>
    <p:extLst>
      <p:ext uri="{BB962C8B-B14F-4D97-AF65-F5344CB8AC3E}">
        <p14:creationId xmlns:p14="http://schemas.microsoft.com/office/powerpoint/2010/main" val="1862906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65295"/>
          </a:xfrm>
        </p:spPr>
        <p:txBody>
          <a:bodyPr>
            <a:noAutofit/>
          </a:bodyPr>
          <a:lstStyle/>
          <a:p>
            <a:r>
              <a:rPr lang="en-US" sz="2250" b="1" dirty="0">
                <a:latin typeface="Courier New" panose="02070309020205020404" pitchFamily="49" charset="0"/>
                <a:cs typeface="Courier New" panose="02070309020205020404" pitchFamily="49" charset="0"/>
              </a:rPr>
              <a:t>Uploaded chef-client (8.1.8) to: 'https://api.chef.io:443/organizations/</a:t>
            </a:r>
            <a:r>
              <a:rPr lang="en-US" sz="2250" b="1" dirty="0" err="1">
                <a:latin typeface="Courier New" panose="02070309020205020404" pitchFamily="49" charset="0"/>
                <a:cs typeface="Courier New" panose="02070309020205020404" pitchFamily="49" charset="0"/>
              </a:rPr>
              <a:t>awesomestudent</a:t>
            </a:r>
            <a:r>
              <a:rPr lang="en-US" sz="2250" b="1" dirty="0">
                <a:latin typeface="Courier New" panose="02070309020205020404" pitchFamily="49" charset="0"/>
                <a:cs typeface="Courier New" panose="02070309020205020404" pitchFamily="49" charset="0"/>
              </a:rPr>
              <a:t>'</a:t>
            </a:r>
          </a:p>
          <a:p>
            <a:r>
              <a:rPr lang="en-US" sz="2250" b="1" dirty="0">
                <a:latin typeface="Courier New" panose="02070309020205020404" pitchFamily="49" charset="0"/>
                <a:cs typeface="Courier New" panose="02070309020205020404" pitchFamily="49" charset="0"/>
              </a:rPr>
              <a:t>Uploaded </a:t>
            </a:r>
            <a:r>
              <a:rPr lang="en-US" sz="2250" b="1" dirty="0" err="1">
                <a:latin typeface="Courier New" panose="02070309020205020404" pitchFamily="49" charset="0"/>
                <a:cs typeface="Courier New" panose="02070309020205020404" pitchFamily="49" charset="0"/>
              </a:rPr>
              <a:t>compat_resource</a:t>
            </a:r>
            <a:r>
              <a:rPr lang="en-US" sz="2250" b="1" dirty="0">
                <a:latin typeface="Courier New" panose="02070309020205020404" pitchFamily="49" charset="0"/>
                <a:cs typeface="Courier New" panose="02070309020205020404" pitchFamily="49" charset="0"/>
              </a:rPr>
              <a:t> (12.19.0) to: 'https://api.chef.io:443/organizations/</a:t>
            </a:r>
            <a:r>
              <a:rPr lang="en-US" sz="2250" b="1" dirty="0" err="1">
                <a:latin typeface="Courier New" panose="02070309020205020404" pitchFamily="49" charset="0"/>
                <a:cs typeface="Courier New" panose="02070309020205020404" pitchFamily="49" charset="0"/>
              </a:rPr>
              <a:t>awesomestudent</a:t>
            </a:r>
            <a:r>
              <a:rPr lang="en-US" sz="2250"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GL: Upload Cookbooks to Chef Server</a:t>
            </a:r>
          </a:p>
        </p:txBody>
      </p:sp>
      <p:sp>
        <p:nvSpPr>
          <p:cNvPr id="4" name="Content Placeholder 3"/>
          <p:cNvSpPr>
            <a:spLocks noGrp="1"/>
          </p:cNvSpPr>
          <p:nvPr>
            <p:ph type="body" sz="quarter" idx="11"/>
          </p:nvPr>
        </p:nvSpPr>
        <p:spPr/>
        <p:txBody>
          <a:bodyPr>
            <a:normAutofit/>
          </a:bodyPr>
          <a:lstStyle/>
          <a:p>
            <a:r>
              <a:rPr lang="mr-IN" b="1" dirty="0">
                <a:latin typeface="Courier New" panose="02070309020205020404" pitchFamily="49" charset="0"/>
                <a:cs typeface="Courier New" panose="02070309020205020404" pitchFamily="49" charset="0"/>
              </a:rPr>
              <a:t>&gt;</a:t>
            </a:r>
            <a:r>
              <a:rPr lang="en-US" b="1" dirty="0">
                <a:latin typeface="Courier New" panose="02070309020205020404" pitchFamily="49" charset="0"/>
                <a:cs typeface="Courier New" panose="02070309020205020404" pitchFamily="49" charset="0"/>
              </a:rPr>
              <a:t> berks upload</a:t>
            </a:r>
          </a:p>
        </p:txBody>
      </p:sp>
    </p:spTree>
    <p:extLst>
      <p:ext uri="{BB962C8B-B14F-4D97-AF65-F5344CB8AC3E}">
        <p14:creationId xmlns:p14="http://schemas.microsoft.com/office/powerpoint/2010/main" val="1893800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800" b="1" dirty="0">
                <a:latin typeface="Courier New" charset="0"/>
                <a:ea typeface="Courier New" charset="0"/>
                <a:cs typeface="Courier New" charset="0"/>
              </a:rPr>
              <a:t>chef-client       8.1.8</a:t>
            </a:r>
          </a:p>
          <a:p>
            <a:r>
              <a:rPr lang="en-US" sz="2800" b="1" dirty="0" err="1">
                <a:latin typeface="Courier New" charset="0"/>
                <a:ea typeface="Courier New" charset="0"/>
                <a:cs typeface="Courier New" charset="0"/>
              </a:rPr>
              <a:t>compat_resource</a:t>
            </a:r>
            <a:r>
              <a:rPr lang="en-US" sz="2800" b="1" dirty="0">
                <a:latin typeface="Courier New" charset="0"/>
                <a:ea typeface="Courier New" charset="0"/>
                <a:cs typeface="Courier New" charset="0"/>
              </a:rPr>
              <a:t>   12.19.0</a:t>
            </a:r>
          </a:p>
          <a:p>
            <a:r>
              <a:rPr lang="en-US" sz="2800" b="1" dirty="0" err="1">
                <a:latin typeface="Courier New" charset="0"/>
                <a:ea typeface="Courier New" charset="0"/>
                <a:cs typeface="Courier New" charset="0"/>
              </a:rPr>
              <a:t>cron</a:t>
            </a:r>
            <a:r>
              <a:rPr lang="en-US" sz="2800" b="1" dirty="0">
                <a:latin typeface="Courier New" charset="0"/>
                <a:ea typeface="Courier New" charset="0"/>
                <a:cs typeface="Courier New" charset="0"/>
              </a:rPr>
              <a:t>              4.1.3</a:t>
            </a:r>
          </a:p>
          <a:p>
            <a:r>
              <a:rPr lang="en-US" sz="2800" b="1" dirty="0" err="1">
                <a:latin typeface="Courier New" charset="0"/>
                <a:ea typeface="Courier New" charset="0"/>
                <a:cs typeface="Courier New" charset="0"/>
              </a:rPr>
              <a:t>logrotate</a:t>
            </a:r>
            <a:r>
              <a:rPr lang="en-US" sz="2800" b="1" dirty="0">
                <a:latin typeface="Courier New" charset="0"/>
                <a:ea typeface="Courier New" charset="0"/>
                <a:cs typeface="Courier New" charset="0"/>
              </a:rPr>
              <a:t>         2.2.0</a:t>
            </a:r>
          </a:p>
          <a:p>
            <a:r>
              <a:rPr lang="en-US" sz="2800" b="1" dirty="0" err="1">
                <a:latin typeface="Courier New" charset="0"/>
                <a:ea typeface="Courier New" charset="0"/>
                <a:cs typeface="Courier New" charset="0"/>
              </a:rPr>
              <a:t>my_chef_client</a:t>
            </a:r>
            <a:r>
              <a:rPr lang="en-US" sz="2800" b="1" dirty="0">
                <a:latin typeface="Courier New" charset="0"/>
                <a:ea typeface="Courier New" charset="0"/>
                <a:cs typeface="Courier New" charset="0"/>
              </a:rPr>
              <a:t>    0.1.0</a:t>
            </a:r>
          </a:p>
          <a:p>
            <a:r>
              <a:rPr lang="en-US" sz="2800" b="1" dirty="0" err="1">
                <a:latin typeface="Courier New" charset="0"/>
                <a:ea typeface="Courier New" charset="0"/>
                <a:cs typeface="Courier New" charset="0"/>
              </a:rPr>
              <a:t>myiis</a:t>
            </a:r>
            <a:r>
              <a:rPr lang="en-US" sz="2800" b="1" dirty="0">
                <a:latin typeface="Courier New" charset="0"/>
                <a:ea typeface="Courier New" charset="0"/>
                <a:cs typeface="Courier New" charset="0"/>
              </a:rPr>
              <a:t>             0.2.1</a:t>
            </a:r>
          </a:p>
          <a:p>
            <a:r>
              <a:rPr lang="en-US" sz="2800" b="1" dirty="0" err="1">
                <a:latin typeface="Courier New" charset="0"/>
                <a:ea typeface="Courier New" charset="0"/>
                <a:cs typeface="Courier New" charset="0"/>
              </a:rPr>
              <a:t>ohai</a:t>
            </a:r>
            <a:r>
              <a:rPr lang="en-US" sz="2800" b="1" dirty="0">
                <a:latin typeface="Courier New" charset="0"/>
                <a:ea typeface="Courier New" charset="0"/>
                <a:cs typeface="Courier New" charset="0"/>
              </a:rPr>
              <a:t>              5.2.0</a:t>
            </a:r>
          </a:p>
          <a:p>
            <a:r>
              <a:rPr lang="en-US" sz="2800" b="1" dirty="0">
                <a:latin typeface="Courier New" charset="0"/>
                <a:ea typeface="Courier New" charset="0"/>
                <a:cs typeface="Courier New" charset="0"/>
              </a:rPr>
              <a:t>windows           3.1.3</a:t>
            </a:r>
          </a:p>
          <a:p>
            <a:r>
              <a:rPr lang="en-US" sz="2800" b="1" dirty="0">
                <a:latin typeface="Courier New" charset="0"/>
                <a:ea typeface="Courier New" charset="0"/>
                <a:cs typeface="Courier New" charset="0"/>
              </a:rPr>
              <a:t>workstation       0.1.0</a:t>
            </a:r>
          </a:p>
        </p:txBody>
      </p:sp>
      <p:sp>
        <p:nvSpPr>
          <p:cNvPr id="3" name="Title 2"/>
          <p:cNvSpPr>
            <a:spLocks noGrp="1"/>
          </p:cNvSpPr>
          <p:nvPr>
            <p:ph type="title"/>
          </p:nvPr>
        </p:nvSpPr>
        <p:spPr/>
        <p:txBody>
          <a:bodyPr/>
          <a:lstStyle/>
          <a:p>
            <a:r>
              <a:rPr lang="en-US" dirty="0"/>
              <a:t>GL: View Cookbooks on Chef Server</a:t>
            </a:r>
          </a:p>
        </p:txBody>
      </p:sp>
      <p:sp>
        <p:nvSpPr>
          <p:cNvPr id="4" name="Content Placeholder 3"/>
          <p:cNvSpPr>
            <a:spLocks noGrp="1"/>
          </p:cNvSpPr>
          <p:nvPr>
            <p:ph type="body" sz="quarter" idx="11"/>
          </p:nvPr>
        </p:nvSpPr>
        <p:spPr/>
        <p:txBody>
          <a:bodyPr/>
          <a:lstStyle/>
          <a:p>
            <a:r>
              <a:rPr lang="mr-IN" b="1" dirty="0">
                <a:latin typeface="Courier New" charset="0"/>
                <a:ea typeface="Courier New" charset="0"/>
                <a:cs typeface="Courier New" charset="0"/>
              </a:rPr>
              <a:t>&gt;</a:t>
            </a:r>
            <a:r>
              <a:rPr lang="en-US" b="1" dirty="0">
                <a:latin typeface="Courier New" charset="0"/>
                <a:ea typeface="Courier New" charset="0"/>
                <a:cs typeface="Courier New" charset="0"/>
              </a:rPr>
              <a:t> knife cookbook list</a:t>
            </a:r>
          </a:p>
        </p:txBody>
      </p:sp>
    </p:spTree>
    <p:extLst>
      <p:ext uri="{BB962C8B-B14F-4D97-AF65-F5344CB8AC3E}">
        <p14:creationId xmlns:p14="http://schemas.microsoft.com/office/powerpoint/2010/main" val="75258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q"/>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412340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Lets Examine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one recipe on our node from the chef-client cookbook.</a:t>
            </a:r>
          </a:p>
          <a:p>
            <a:pPr lvl="1" algn="l"/>
            <a:r>
              <a:rPr lang="en-US" b="1" dirty="0">
                <a:solidFill>
                  <a:srgbClr val="000090"/>
                </a:solidFill>
                <a:latin typeface="Courier"/>
                <a:cs typeface="Courier"/>
              </a:rPr>
              <a:t>chef-client::service </a:t>
            </a:r>
            <a:r>
              <a:rPr lang="en-US" b="1" dirty="0">
                <a:latin typeface="Courier"/>
                <a:cs typeface="Courier"/>
              </a:rPr>
              <a:t/>
            </a:r>
            <a:br>
              <a:rPr lang="en-US" b="1" dirty="0">
                <a:latin typeface="Courier"/>
                <a:cs typeface="Courier"/>
              </a:rPr>
            </a:br>
            <a:r>
              <a:rPr lang="en-US" b="1" dirty="0"/>
              <a:t>(via </a:t>
            </a:r>
            <a:r>
              <a:rPr lang="en-US" b="1" dirty="0">
                <a:solidFill>
                  <a:srgbClr val="000090"/>
                </a:solidFill>
                <a:latin typeface="Courier"/>
                <a:cs typeface="Courier"/>
              </a:rPr>
              <a:t>chef-client::default</a:t>
            </a:r>
            <a:r>
              <a:rPr lang="en-US" b="1"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GL: View the chef-client::default Recipe</a:t>
            </a:r>
          </a:p>
        </p:txBody>
      </p:sp>
      <p:sp>
        <p:nvSpPr>
          <p:cNvPr id="2" name="Content Placeholder 1"/>
          <p:cNvSpPr>
            <a:spLocks noGrp="1"/>
          </p:cNvSpPr>
          <p:nvPr>
            <p:ph sz="quarter" idx="10"/>
          </p:nvPr>
        </p:nvSpPr>
        <p:spPr/>
        <p:txBody>
          <a:bodyPr>
            <a:normAutofit lnSpcReduction="10000"/>
          </a:bodyPr>
          <a:lstStyle/>
          <a:p>
            <a:pPr marL="0" lvl="4"/>
            <a:r>
              <a:rPr lang="en-US" b="1" dirty="0">
                <a:solidFill>
                  <a:srgbClr val="005A7C"/>
                </a:solidFill>
                <a:latin typeface="Courier" charset="0"/>
                <a:ea typeface="ＭＳ Ｐゴシック" charset="0"/>
                <a:cs typeface="Courier" charset="0"/>
                <a:sym typeface="Courier" charset="0"/>
              </a:rPr>
              <a:t>#</a:t>
            </a:r>
          </a:p>
          <a:p>
            <a:pPr marL="0" lvl="4"/>
            <a:r>
              <a:rPr lang="en-US" b="1"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b="1"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b="1"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b="1"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b="1" dirty="0">
                <a:solidFill>
                  <a:srgbClr val="005A7C"/>
                </a:solidFill>
                <a:latin typeface="Courier" charset="0"/>
                <a:ea typeface="ＭＳ Ｐゴシック" charset="0"/>
                <a:cs typeface="Courier" charset="0"/>
                <a:sym typeface="Courier" charset="0"/>
              </a:rPr>
              <a:t># limitations under the License.</a:t>
            </a:r>
          </a:p>
          <a:p>
            <a:pPr marL="0" lvl="4"/>
            <a:r>
              <a:rPr lang="en-US" b="1" dirty="0">
                <a:solidFill>
                  <a:srgbClr val="005A7C"/>
                </a:solidFill>
                <a:latin typeface="Courier" charset="0"/>
                <a:ea typeface="ＭＳ Ｐゴシック" charset="0"/>
                <a:cs typeface="Courier" charset="0"/>
                <a:sym typeface="Courier" charset="0"/>
              </a:rPr>
              <a:t>#</a:t>
            </a:r>
          </a:p>
          <a:p>
            <a:pPr marL="0" lvl="4"/>
            <a:endParaRPr lang="en-US" b="1" dirty="0">
              <a:solidFill>
                <a:srgbClr val="005A7C"/>
              </a:solidFill>
              <a:latin typeface="Courier" charset="0"/>
              <a:ea typeface="ＭＳ Ｐゴシック" charset="0"/>
              <a:cs typeface="Courier" charset="0"/>
              <a:sym typeface="Courier" charset="0"/>
            </a:endParaRPr>
          </a:p>
          <a:p>
            <a:r>
              <a:rPr lang="en-US" sz="2700" b="1" dirty="0">
                <a:latin typeface="Courier New" charset="0"/>
                <a:ea typeface="Courier New" charset="0"/>
                <a:cs typeface="Courier New" charset="0"/>
              </a:rPr>
              <a:t>if platform?('windows')</a:t>
            </a:r>
          </a:p>
          <a:p>
            <a:r>
              <a:rPr lang="en-US" sz="2700" b="1" dirty="0">
                <a:latin typeface="Courier New" charset="0"/>
                <a:ea typeface="Courier New" charset="0"/>
                <a:cs typeface="Courier New" charset="0"/>
              </a:rPr>
              <a:t>  </a:t>
            </a:r>
            <a:r>
              <a:rPr lang="en-US" sz="2700" b="1" dirty="0" err="1">
                <a:latin typeface="Courier New" charset="0"/>
                <a:ea typeface="Courier New" charset="0"/>
                <a:cs typeface="Courier New" charset="0"/>
              </a:rPr>
              <a:t>include_recipe</a:t>
            </a:r>
            <a:r>
              <a:rPr lang="en-US" sz="2700" b="1" dirty="0">
                <a:latin typeface="Courier New" charset="0"/>
                <a:ea typeface="Courier New" charset="0"/>
                <a:cs typeface="Courier New" charset="0"/>
              </a:rPr>
              <a:t> 'chef-client::task'</a:t>
            </a:r>
          </a:p>
          <a:p>
            <a:r>
              <a:rPr lang="en-US" sz="2700" b="1" dirty="0">
                <a:latin typeface="Courier New" charset="0"/>
                <a:ea typeface="Courier New" charset="0"/>
                <a:cs typeface="Courier New" charset="0"/>
              </a:rPr>
              <a:t>else</a:t>
            </a:r>
          </a:p>
          <a:p>
            <a:r>
              <a:rPr lang="en-US" sz="2700" b="1" dirty="0">
                <a:latin typeface="Courier New" charset="0"/>
                <a:ea typeface="Courier New" charset="0"/>
                <a:cs typeface="Courier New" charset="0"/>
              </a:rPr>
              <a:t>  </a:t>
            </a:r>
            <a:r>
              <a:rPr lang="en-US" sz="2700" b="1" dirty="0" err="1">
                <a:latin typeface="Courier New" charset="0"/>
                <a:ea typeface="Courier New" charset="0"/>
                <a:cs typeface="Courier New" charset="0"/>
              </a:rPr>
              <a:t>include_recipe</a:t>
            </a:r>
            <a:r>
              <a:rPr lang="en-US" sz="2700" b="1" dirty="0">
                <a:latin typeface="Courier New" charset="0"/>
                <a:ea typeface="Courier New" charset="0"/>
                <a:cs typeface="Courier New" charset="0"/>
              </a:rPr>
              <a:t> 'chef-client::service'</a:t>
            </a:r>
          </a:p>
          <a:p>
            <a:r>
              <a:rPr lang="en-US" sz="2700" b="1" dirty="0">
                <a:latin typeface="Courier New" charset="0"/>
                <a:ea typeface="Courier New" charset="0"/>
                <a:cs typeface="Courier New" charset="0"/>
              </a:rPr>
              <a:t>end</a:t>
            </a:r>
          </a:p>
        </p:txBody>
      </p:sp>
      <p:sp>
        <p:nvSpPr>
          <p:cNvPr id="3" name="Text Placeholder 2"/>
          <p:cNvSpPr>
            <a:spLocks noGrp="1"/>
          </p:cNvSpPr>
          <p:nvPr>
            <p:ph type="body" sz="quarter" idx="11"/>
          </p:nvPr>
        </p:nvSpPr>
        <p:spPr/>
        <p:txBody>
          <a:bodyPr>
            <a:normAutofit fontScale="62500" lnSpcReduction="20000"/>
          </a:bodyPr>
          <a:lstStyle/>
          <a:p>
            <a:r>
              <a:rPr lang="en-US" b="1" dirty="0">
                <a:latin typeface="Courier New" panose="02070309020205020404" pitchFamily="49" charset="0"/>
                <a:cs typeface="Courier New" panose="02070309020205020404" pitchFamily="49" charset="0"/>
                <a:sym typeface="Courier" charset="0"/>
              </a:rPr>
              <a:t>~\.</a:t>
            </a:r>
            <a:r>
              <a:rPr lang="en-US" b="1" dirty="0" err="1">
                <a:latin typeface="Courier New" panose="02070309020205020404" pitchFamily="49" charset="0"/>
                <a:cs typeface="Courier New" panose="02070309020205020404" pitchFamily="49" charset="0"/>
                <a:sym typeface="Courier" charset="0"/>
              </a:rPr>
              <a:t>berkshelf</a:t>
            </a:r>
            <a:r>
              <a:rPr lang="en-US" b="1" dirty="0">
                <a:latin typeface="Courier New" panose="02070309020205020404" pitchFamily="49" charset="0"/>
                <a:cs typeface="Courier New" panose="02070309020205020404" pitchFamily="49" charset="0"/>
                <a:sym typeface="Courier" charset="0"/>
              </a:rPr>
              <a:t>\cookbooks\chef-client-&lt;version&gt;\recipes\</a:t>
            </a:r>
            <a:r>
              <a:rPr lang="en-US" b="1" dirty="0" err="1">
                <a:latin typeface="Courier New" panose="02070309020205020404" pitchFamily="49" charset="0"/>
                <a:cs typeface="Courier New" panose="02070309020205020404" pitchFamily="49" charset="0"/>
                <a:sym typeface="Courier" charset="0"/>
              </a:rPr>
              <a:t>default.rb</a:t>
            </a:r>
            <a:endParaRPr lang="en-US" b="1" dirty="0">
              <a:latin typeface="Courier New" panose="02070309020205020404" pitchFamily="49" charset="0"/>
              <a:cs typeface="Courier New" panose="02070309020205020404" pitchFamily="49" charset="0"/>
              <a:sym typeface="Courier" charset="0"/>
            </a:endParaRPr>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a:t>chef-client as a Service</a:t>
            </a:r>
          </a:p>
        </p:txBody>
      </p:sp>
      <p:sp>
        <p:nvSpPr>
          <p:cNvPr id="8" name="Subtitle 7"/>
          <p:cNvSpPr>
            <a:spLocks noGrp="1"/>
          </p:cNvSpPr>
          <p:nvPr>
            <p:ph type="subTitle" idx="1"/>
          </p:nvPr>
        </p:nvSpPr>
        <p:spPr/>
        <p:txBody>
          <a:bodyPr/>
          <a:lstStyle/>
          <a:p>
            <a:r>
              <a:rPr lang="en-US" dirty="0"/>
              <a:t>We will add the chef-client default recipe to the roles for each node.</a:t>
            </a:r>
          </a:p>
        </p:txBody>
      </p:sp>
    </p:spTree>
    <p:extLst>
      <p:ext uri="{BB962C8B-B14F-4D97-AF65-F5344CB8AC3E}">
        <p14:creationId xmlns:p14="http://schemas.microsoft.com/office/powerpoint/2010/main" val="15941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Running chef-client</a:t>
            </a:r>
            <a:endParaRPr lang="en-US" dirty="0"/>
          </a:p>
        </p:txBody>
      </p:sp>
      <p:sp>
        <p:nvSpPr>
          <p:cNvPr id="3" name="Subtitle 2"/>
          <p:cNvSpPr>
            <a:spLocks noGrp="1"/>
          </p:cNvSpPr>
          <p:nvPr>
            <p:ph type="subTitle" idx="1"/>
          </p:nvPr>
        </p:nvSpPr>
        <p:spPr/>
        <p:txBody>
          <a:bodyPr/>
          <a:lstStyle/>
          <a:p>
            <a:r>
              <a:rPr lang="en-US" dirty="0"/>
              <a:t>Manually executing chef-client is fine but how can we set up a node to converge automatically.</a:t>
            </a:r>
          </a:p>
          <a:p>
            <a:endParaRPr lang="en-US" dirty="0"/>
          </a:p>
          <a:p>
            <a:pPr marL="457200" indent="-457200">
              <a:buFont typeface="Wingdings" charset="2"/>
              <a:buChar char="q"/>
            </a:pPr>
            <a:r>
              <a:rPr lang="en-US" dirty="0"/>
              <a:t>How can I run chef-client as a service or Windows task?</a:t>
            </a:r>
          </a:p>
          <a:p>
            <a:pPr marL="457200" indent="-457200">
              <a:buFont typeface="Wingdings" charset="2"/>
              <a:buChar char="q"/>
            </a:pPr>
            <a:r>
              <a:rPr lang="en-US" dirty="0"/>
              <a:t>Where can I configure logging?</a:t>
            </a:r>
          </a:p>
        </p:txBody>
      </p:sp>
    </p:spTree>
    <p:extLst>
      <p:ext uri="{BB962C8B-B14F-4D97-AF65-F5344CB8AC3E}">
        <p14:creationId xmlns:p14="http://schemas.microsoft.com/office/powerpoint/2010/main" val="3987065994"/>
      </p:ext>
    </p:extLst>
  </p:cSld>
  <p:clrMapOvr>
    <a:masterClrMapping/>
  </p:clrMapOvr>
  <p:transition xmlns:p14="http://schemas.microsoft.com/office/powerpoint/2010/mai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Create the new ‘base’ role</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base</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description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Base Role</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err="1">
                <a:latin typeface="Courier New" panose="02070309020205020404" pitchFamily="49" charset="0"/>
                <a:cs typeface="Courier New" panose="02070309020205020404" pitchFamily="49" charset="0"/>
              </a:rPr>
              <a:t>run_list</a:t>
            </a:r>
            <a:r>
              <a:rPr lang="en-US" sz="3200" b="1" dirty="0">
                <a:latin typeface="Courier New" panose="02070309020205020404" pitchFamily="49" charset="0"/>
                <a:cs typeface="Courier New" panose="02070309020205020404" pitchFamily="49" charset="0"/>
              </a:rPr>
              <a:t>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recipe[</a:t>
            </a:r>
            <a:r>
              <a:rPr lang="en-US" sz="3200" b="1" dirty="0" err="1">
                <a:latin typeface="Courier New" panose="02070309020205020404" pitchFamily="49" charset="0"/>
                <a:cs typeface="Courier New" panose="02070309020205020404" pitchFamily="49" charset="0"/>
              </a:rPr>
              <a:t>my_chef_client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~\chef-repo\roles\</a:t>
            </a:r>
            <a:r>
              <a:rPr lang="en-US" b="1" dirty="0" err="1">
                <a:latin typeface="Courier New" panose="02070309020205020404" pitchFamily="49" charset="0"/>
                <a:cs typeface="Courier New" panose="02070309020205020404" pitchFamily="49" charset="0"/>
              </a:rPr>
              <a:t>base.rb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455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GL: Add the base Role to web Role</a:t>
            </a:r>
            <a:endParaRPr lang="en-US" dirty="0"/>
          </a:p>
        </p:txBody>
      </p:sp>
      <p:sp>
        <p:nvSpPr>
          <p:cNvPr id="3" name="Content Placeholder 2"/>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web</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description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Web Server</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r>
              <a:rPr lang="en-US" sz="3200" b="1" dirty="0" err="1">
                <a:latin typeface="Courier New" panose="02070309020205020404" pitchFamily="49" charset="0"/>
                <a:cs typeface="Courier New" panose="02070309020205020404" pitchFamily="49" charset="0"/>
              </a:rPr>
              <a:t>run_list</a:t>
            </a:r>
            <a:r>
              <a:rPr lang="en-US" sz="3200" b="1" dirty="0">
                <a:latin typeface="Courier New" panose="02070309020205020404" pitchFamily="49" charset="0"/>
                <a:cs typeface="Courier New" panose="02070309020205020404" pitchFamily="49" charset="0"/>
              </a:rPr>
              <a:t> </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role[base]</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recipe[</a:t>
            </a:r>
            <a:r>
              <a:rPr lang="en-US" sz="3200" b="1" dirty="0" err="1">
                <a:latin typeface="Courier New" panose="02070309020205020404" pitchFamily="49" charset="0"/>
                <a:cs typeface="Courier New" panose="02070309020205020404" pitchFamily="49" charset="0"/>
              </a:rPr>
              <a:t>myiis</a:t>
            </a:r>
            <a:r>
              <a:rPr lang="en-US" sz="3200" b="1" dirty="0">
                <a:latin typeface="Courier New" panose="02070309020205020404" pitchFamily="49" charset="0"/>
                <a:cs typeface="Courier New" panose="02070309020205020404" pitchFamily="49" charset="0"/>
              </a:rPr>
              <a:t>]</a:t>
            </a:r>
            <a:r>
              <a:rPr lang="uk-UA" sz="3200" b="1" dirty="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a:p>
            <a:endParaRPr lang="en-US" sz="3200" b="1"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~\chef-repo\roles\</a:t>
            </a:r>
            <a:r>
              <a:rPr lang="en-US" b="1" dirty="0" err="1">
                <a:latin typeface="Courier New" panose="02070309020205020404" pitchFamily="49" charset="0"/>
                <a:cs typeface="Courier New" panose="02070309020205020404" pitchFamily="49" charset="0"/>
              </a:rPr>
              <a:t>web.rb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5252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3417528"/>
            <a:ext cx="14423693" cy="4523313"/>
          </a:xfrm>
        </p:spPr>
        <p:txBody>
          <a:bodyPr/>
          <a:lstStyle/>
          <a:p>
            <a:r>
              <a:rPr lang="en-US" b="1" dirty="0">
                <a:latin typeface="Courier New" panose="02070309020205020404" pitchFamily="49" charset="0"/>
                <a:cs typeface="Courier New" panose="02070309020205020404" pitchFamily="49" charset="0"/>
              </a:rPr>
              <a:t>Updated Role base</a:t>
            </a:r>
          </a:p>
          <a:p>
            <a:r>
              <a:rPr lang="en-US" b="1"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a:t>GL: Upload the roles File</a:t>
            </a:r>
          </a:p>
        </p:txBody>
      </p:sp>
      <p:sp>
        <p:nvSpPr>
          <p:cNvPr id="4" name="Text Placeholder 3"/>
          <p:cNvSpPr>
            <a:spLocks noGrp="1"/>
          </p:cNvSpPr>
          <p:nvPr>
            <p:ph type="body" sz="quarter" idx="11"/>
          </p:nvPr>
        </p:nvSpPr>
        <p:spPr>
          <a:xfrm>
            <a:off x="1121104" y="1337149"/>
            <a:ext cx="14422528" cy="1875608"/>
          </a:xfrm>
        </p:spPr>
        <p:txBody>
          <a:bodyPr/>
          <a:lstStyle/>
          <a:p>
            <a:r>
              <a:rPr lang="en-US" b="1" dirty="0">
                <a:latin typeface="Courier New" panose="02070309020205020404" pitchFamily="49" charset="0"/>
                <a:cs typeface="Courier New" panose="02070309020205020404" pitchFamily="49" charset="0"/>
              </a:rPr>
              <a:t>&gt; cd ~\chef-repo</a:t>
            </a:r>
          </a:p>
          <a:p>
            <a:r>
              <a:rPr lang="en-US" b="1" dirty="0">
                <a:latin typeface="Courier New" panose="02070309020205020404" pitchFamily="49" charset="0"/>
                <a:cs typeface="Courier New" panose="02070309020205020404" pitchFamily="49" charset="0"/>
              </a:rPr>
              <a:t>&gt; knife role from file </a:t>
            </a:r>
            <a:r>
              <a:rPr lang="en-US" b="1" dirty="0" err="1">
                <a:latin typeface="Courier New" panose="02070309020205020404" pitchFamily="49" charset="0"/>
                <a:cs typeface="Courier New" panose="02070309020205020404" pitchFamily="49" charset="0"/>
              </a:rPr>
              <a:t>base.rb</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web.rb</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393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ü"/>
            </a:pPr>
            <a:r>
              <a:rPr lang="en-US" dirty="0"/>
              <a:t>Configure each nodes to run chef-client as a service</a:t>
            </a:r>
          </a:p>
          <a:p>
            <a:pPr marL="342900" indent="-342900">
              <a:buFont typeface="Wingdings" charset="2"/>
              <a:buChar char="q"/>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19616054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50695"/>
            <a:ext cx="14423693" cy="5590856"/>
          </a:xfrm>
        </p:spPr>
        <p:txBody>
          <a:bodyPr/>
          <a:lstStyle/>
          <a:p>
            <a:r>
              <a:rPr lang="en-US" sz="2200" b="1" dirty="0">
                <a:latin typeface="Courier New" panose="02070309020205020404" pitchFamily="49" charset="0"/>
                <a:cs typeface="Courier New" panose="02070309020205020404" pitchFamily="49" charset="0"/>
              </a:rPr>
              <a:t>54.146.147.44 [2018-09-20T21:21:05+00:00] INFO: *** Chef 13.4.24 ***</a:t>
            </a:r>
          </a:p>
          <a:p>
            <a:r>
              <a:rPr lang="en-US" sz="2200" b="1" dirty="0">
                <a:latin typeface="Courier New" panose="02070309020205020404" pitchFamily="49" charset="0"/>
                <a:cs typeface="Courier New" panose="02070309020205020404" pitchFamily="49" charset="0"/>
              </a:rPr>
              <a:t>54.146.147.44 [2018-09-20T21:21:05+00:00] INFO: Platform: x64-mingw32</a:t>
            </a:r>
          </a:p>
          <a:p>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54.146.147.44 [2018-09-20T21:21:09+00:00] INFO: Starting Chef Run for node2</a:t>
            </a:r>
          </a:p>
          <a:p>
            <a:r>
              <a:rPr lang="en-US" sz="2200" b="1" dirty="0">
                <a:latin typeface="Courier New" panose="02070309020205020404" pitchFamily="49" charset="0"/>
                <a:cs typeface="Courier New" panose="02070309020205020404" pitchFamily="49" charset="0"/>
              </a:rPr>
              <a:t>54.146.147.44 [2018-09-20T21:21:09+00:00] INFO: Running start handlers</a:t>
            </a:r>
          </a:p>
          <a:p>
            <a:r>
              <a:rPr lang="en-US" sz="2200" b="1" dirty="0">
                <a:latin typeface="Courier New" panose="02070309020205020404" pitchFamily="49" charset="0"/>
                <a:cs typeface="Courier New" panose="02070309020205020404" pitchFamily="49" charset="0"/>
              </a:rPr>
              <a:t>54.146.147.44 [2018-09-20T21:21:09+00:00] INFO: Start handlers complete</a:t>
            </a:r>
          </a:p>
          <a:p>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174.129.71.79 [2018-09-20T21:21:20+00:00] INFO: Run List is [role[web]]</a:t>
            </a:r>
          </a:p>
          <a:p>
            <a:r>
              <a:rPr lang="en-US" sz="2200" b="1" dirty="0">
                <a:latin typeface="Courier New" panose="02070309020205020404" pitchFamily="49" charset="0"/>
                <a:cs typeface="Courier New" panose="02070309020205020404" pitchFamily="49" charset="0"/>
              </a:rPr>
              <a:t>174.129.71.79 [2018-09-20T21:21:20+00:00] INFO: Run List expands to [</a:t>
            </a:r>
            <a:r>
              <a:rPr lang="en-US" sz="2200" b="1" dirty="0" err="1">
                <a:latin typeface="Courier New" panose="02070309020205020404" pitchFamily="49" charset="0"/>
                <a:cs typeface="Courier New" panose="02070309020205020404" pitchFamily="49" charset="0"/>
              </a:rPr>
              <a:t>my_chef_client</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myiis</a:t>
            </a:r>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174.129.71.79 [2018-09-20T21:21:20+00:00] INFO: Starting Chef Run for </a:t>
            </a:r>
            <a:r>
              <a:rPr lang="en-US" sz="2200" b="1" dirty="0" smtClean="0">
                <a:latin typeface="Courier New" panose="02070309020205020404" pitchFamily="49" charset="0"/>
                <a:cs typeface="Courier New" panose="02070309020205020404" pitchFamily="49" charset="0"/>
              </a:rPr>
              <a:t>web1</a:t>
            </a:r>
            <a:endParaRPr lang="en-US" sz="22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8432" y="492639"/>
            <a:ext cx="14935200" cy="827577"/>
          </a:xfrm>
        </p:spPr>
        <p:txBody>
          <a:bodyPr/>
          <a:lstStyle/>
          <a:p>
            <a:r>
              <a:rPr lang="en-US" dirty="0"/>
              <a:t>GL: Converge All Nodes</a:t>
            </a:r>
          </a:p>
        </p:txBody>
      </p:sp>
      <p:sp>
        <p:nvSpPr>
          <p:cNvPr id="4" name="Text Placeholder 3"/>
          <p:cNvSpPr>
            <a:spLocks noGrp="1"/>
          </p:cNvSpPr>
          <p:nvPr>
            <p:ph type="body" sz="quarter" idx="11"/>
          </p:nvPr>
        </p:nvSpPr>
        <p:spPr>
          <a:xfrm>
            <a:off x="1121104" y="1320216"/>
            <a:ext cx="14422528" cy="1013910"/>
          </a:xfrm>
        </p:spPr>
        <p:txBody>
          <a:bodyPr/>
          <a:lstStyle/>
          <a:p>
            <a:r>
              <a:rPr lang="en-US" sz="3200" b="1" dirty="0">
                <a:latin typeface="Courier New" panose="02070309020205020404" pitchFamily="49" charset="0"/>
                <a:cs typeface="Courier New" panose="02070309020205020404" pitchFamily="49" charset="0"/>
              </a:rPr>
              <a:t>&gt;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 cloud.public_ipv4 -x USER -P PWD "chef-client"</a:t>
            </a:r>
          </a:p>
        </p:txBody>
      </p:sp>
    </p:spTree>
    <p:extLst>
      <p:ext uri="{BB962C8B-B14F-4D97-AF65-F5344CB8AC3E}">
        <p14:creationId xmlns:p14="http://schemas.microsoft.com/office/powerpoint/2010/main" val="6258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en-US" sz="2200" b="1" dirty="0">
                <a:latin typeface="Courier New" panose="02070309020205020404" pitchFamily="49" charset="0"/>
                <a:cs typeface="Courier New" panose="02070309020205020404" pitchFamily="49" charset="0"/>
              </a:rPr>
              <a:t>54.146.147.44 chef-client                              9/20/2018 9:51:00 PM   Ready</a:t>
            </a:r>
          </a:p>
          <a:p>
            <a:r>
              <a:rPr lang="en-US" sz="2200" b="1" dirty="0">
                <a:latin typeface="Courier New" panose="02070309020205020404" pitchFamily="49" charset="0"/>
                <a:cs typeface="Courier New" panose="02070309020205020404" pitchFamily="49" charset="0"/>
              </a:rPr>
              <a:t>174.129.71.79 chef-client                              9/20/2018 9:51:00 PM   Ready</a:t>
            </a:r>
          </a:p>
        </p:txBody>
      </p:sp>
      <p:sp>
        <p:nvSpPr>
          <p:cNvPr id="3" name="Title 2"/>
          <p:cNvSpPr>
            <a:spLocks noGrp="1"/>
          </p:cNvSpPr>
          <p:nvPr>
            <p:ph type="title"/>
          </p:nvPr>
        </p:nvSpPr>
        <p:spPr/>
        <p:txBody>
          <a:bodyPr/>
          <a:lstStyle/>
          <a:p>
            <a:r>
              <a:rPr lang="en-US" dirty="0"/>
              <a:t>GL: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mr-IN" sz="3200" b="1" dirty="0">
                <a:latin typeface="Courier New" panose="02070309020205020404" pitchFamily="49" charset="0"/>
                <a:cs typeface="Courier New" panose="02070309020205020404" pitchFamily="49" charset="0"/>
              </a:rPr>
              <a:t>&gt;</a:t>
            </a:r>
            <a:r>
              <a:rPr lang="en-US" sz="3200" b="1" dirty="0">
                <a:latin typeface="Courier New" panose="02070309020205020404" pitchFamily="49" charset="0"/>
                <a:cs typeface="Courier New" panose="02070309020205020404" pitchFamily="49" charset="0"/>
              </a:rPr>
              <a: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a:t>
            </a:r>
            <a:r>
              <a:rPr lang="en-US" sz="3200" b="1" dirty="0" err="1">
                <a:latin typeface="Courier New" panose="02070309020205020404" pitchFamily="49" charset="0"/>
                <a:cs typeface="Courier New" panose="02070309020205020404" pitchFamily="49" charset="0"/>
              </a:rPr>
              <a:t>schtasks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findstr</a:t>
            </a:r>
            <a:r>
              <a:rPr lang="en-US" sz="3200" b="1" dirty="0">
                <a:latin typeface="Courier New" panose="02070309020205020404" pitchFamily="49" charset="0"/>
                <a:cs typeface="Courier New" panose="02070309020205020404" pitchFamily="49" charset="0"/>
              </a:rPr>
              <a:t> chef-client"</a:t>
            </a:r>
          </a:p>
        </p:txBody>
      </p:sp>
    </p:spTree>
    <p:extLst>
      <p:ext uri="{BB962C8B-B14F-4D97-AF65-F5344CB8AC3E}">
        <p14:creationId xmlns:p14="http://schemas.microsoft.com/office/powerpoint/2010/main" val="39736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0281" y="2496327"/>
            <a:ext cx="12354607" cy="852712"/>
          </a:xfrm>
        </p:spPr>
        <p:txBody>
          <a:bodyPr>
            <a:normAutofit fontScale="90000"/>
          </a:bodyPr>
          <a:lstStyle/>
          <a:p>
            <a:r>
              <a:rPr lang="en-US" dirty="0"/>
              <a:t>Introducing chef-client Cookbook</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Create a cookbook that wraps the chef-client cookbook</a:t>
            </a:r>
          </a:p>
          <a:p>
            <a:pPr marL="342900" indent="-342900">
              <a:buFont typeface="Wingdings" charset="2"/>
              <a:buChar char="ü"/>
            </a:pPr>
            <a:r>
              <a:rPr lang="en-US" dirty="0"/>
              <a:t>Upload chef-client cookbook to Chef Server</a:t>
            </a:r>
          </a:p>
          <a:p>
            <a:pPr marL="342900" indent="-342900">
              <a:buFont typeface="Wingdings" charset="2"/>
              <a:buChar char="ü"/>
            </a:pPr>
            <a:r>
              <a:rPr lang="en-US" dirty="0"/>
              <a:t>Configure each nodes to run chef-client as a service</a:t>
            </a:r>
          </a:p>
          <a:p>
            <a:pPr marL="342900" indent="-342900">
              <a:buFont typeface="Wingdings" charset="2"/>
              <a:buChar char="ü"/>
            </a:pPr>
            <a:r>
              <a:rPr lang="en-US" dirty="0"/>
              <a:t>Converge each node and verify the service is running</a:t>
            </a:r>
          </a:p>
        </p:txBody>
      </p:sp>
      <p:sp>
        <p:nvSpPr>
          <p:cNvPr id="4" name="Content Placeholder 3"/>
          <p:cNvSpPr>
            <a:spLocks noGrp="1"/>
          </p:cNvSpPr>
          <p:nvPr>
            <p:ph sz="quarter" idx="11"/>
          </p:nvPr>
        </p:nvSpPr>
        <p:spPr>
          <a:xfrm>
            <a:off x="3017560" y="3462898"/>
            <a:ext cx="12222439" cy="1528233"/>
          </a:xfrm>
        </p:spPr>
        <p:txBody>
          <a:bodyPr>
            <a:normAutofit fontScale="92500"/>
          </a:bodyPr>
          <a:lstStyle/>
          <a:p>
            <a:r>
              <a:rPr lang="en-US" dirty="0"/>
              <a:t>We will use the chef-client community cookbook to configure chef-client on each of our nodes to run periodically</a:t>
            </a:r>
          </a:p>
        </p:txBody>
      </p:sp>
    </p:spTree>
    <p:extLst>
      <p:ext uri="{BB962C8B-B14F-4D97-AF65-F5344CB8AC3E}">
        <p14:creationId xmlns:p14="http://schemas.microsoft.com/office/powerpoint/2010/main" val="12626659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a:t>chef-client has Default Settings</a:t>
            </a:r>
          </a:p>
        </p:txBody>
      </p:sp>
      <p:sp>
        <p:nvSpPr>
          <p:cNvPr id="5" name="Content Placeholder 4"/>
          <p:cNvSpPr>
            <a:spLocks noGrp="1"/>
          </p:cNvSpPr>
          <p:nvPr>
            <p:ph type="subTitle" idx="1"/>
          </p:nvPr>
        </p:nvSpPr>
        <p:spPr/>
        <p:txBody>
          <a:bodyPr/>
          <a:lstStyle/>
          <a:p>
            <a:r>
              <a:rPr lang="en-US" dirty="0"/>
              <a:t>The chef-client cookbook provides default attributes for a lot of application settings. We can provide new values to override the defaults.</a:t>
            </a:r>
          </a:p>
        </p:txBody>
      </p:sp>
    </p:spTree>
    <p:extLst>
      <p:ext uri="{BB962C8B-B14F-4D97-AF65-F5344CB8AC3E}">
        <p14:creationId xmlns:p14="http://schemas.microsoft.com/office/powerpoint/2010/main" val="4008339319"/>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Find the attribute to override and the location to override it</a:t>
            </a:r>
          </a:p>
          <a:p>
            <a:pPr marL="342900" indent="-342900">
              <a:buFont typeface="Wingdings" charset="2"/>
              <a:buChar char="q"/>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78804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Attribute Files</a:t>
            </a:r>
          </a:p>
        </p:txBody>
      </p:sp>
      <p:sp>
        <p:nvSpPr>
          <p:cNvPr id="3" name="Subtitle 2"/>
          <p:cNvSpPr>
            <a:spLocks noGrp="1"/>
          </p:cNvSpPr>
          <p:nvPr>
            <p:ph type="subTitle" idx="1"/>
          </p:nvPr>
        </p:nvSpPr>
        <p:spPr/>
        <p:txBody>
          <a:bodyPr/>
          <a:lstStyle/>
          <a:p>
            <a:r>
              <a:rPr lang="en-US" dirty="0"/>
              <a:t>The Node Object contains many automatic attributes generate by </a:t>
            </a:r>
            <a:r>
              <a:rPr lang="en-US" dirty="0" err="1"/>
              <a:t>Ohai</a:t>
            </a:r>
            <a:r>
              <a:rPr lang="en-US" dirty="0"/>
              <a:t>.</a:t>
            </a:r>
          </a:p>
          <a:p>
            <a:endParaRPr lang="en-US" dirty="0"/>
          </a:p>
          <a:p>
            <a:r>
              <a:rPr lang="en-US" dirty="0"/>
              <a:t>You can also define attributes within a cookbook. These are like variables or parameters for your cookbook and allow recipes to be data driven.</a:t>
            </a:r>
          </a:p>
        </p:txBody>
      </p:sp>
    </p:spTree>
    <p:extLst>
      <p:ext uri="{BB962C8B-B14F-4D97-AF65-F5344CB8AC3E}">
        <p14:creationId xmlns:p14="http://schemas.microsoft.com/office/powerpoint/2010/main" val="612626459"/>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GL: View How chef-client is Configured</a:t>
            </a:r>
          </a:p>
        </p:txBody>
      </p:sp>
      <p:sp>
        <p:nvSpPr>
          <p:cNvPr id="3" name="Subtitle 2"/>
          <p:cNvSpPr>
            <a:spLocks noGrp="1"/>
          </p:cNvSpPr>
          <p:nvPr>
            <p:ph type="body" sz="quarter" idx="10"/>
          </p:nvPr>
        </p:nvSpPr>
        <p:spPr/>
        <p:txBody>
          <a:bodyPr/>
          <a:lstStyle/>
          <a:p>
            <a:pPr marL="342900" indent="-342900">
              <a:buFont typeface="Wingdings" charset="2"/>
              <a:buChar char="q"/>
            </a:pPr>
            <a:r>
              <a:rPr lang="en-US" dirty="0"/>
              <a:t>Review the overview of the chef-client run</a:t>
            </a:r>
          </a:p>
          <a:p>
            <a:pPr marL="342900" indent="-342900">
              <a:buFont typeface="Wingdings" charset="2"/>
              <a:buChar char="q"/>
            </a:pPr>
            <a:r>
              <a:rPr lang="en-US" dirty="0"/>
              <a:t>Review the chef-client configuration file</a:t>
            </a:r>
          </a:p>
        </p:txBody>
      </p:sp>
    </p:spTree>
    <p:extLst>
      <p:ext uri="{BB962C8B-B14F-4D97-AF65-F5344CB8AC3E}">
        <p14:creationId xmlns:p14="http://schemas.microsoft.com/office/powerpoint/2010/main" val="582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GL: Finding the chef-client run Interval Default</a:t>
            </a:r>
          </a:p>
        </p:txBody>
      </p:sp>
      <p:sp>
        <p:nvSpPr>
          <p:cNvPr id="13" name="Content Placeholder 12"/>
          <p:cNvSpPr>
            <a:spLocks noGrp="1"/>
          </p:cNvSpPr>
          <p:nvPr>
            <p:ph sz="quarter" idx="10"/>
          </p:nvPr>
        </p:nvSpPr>
        <p:spPr>
          <a:xfrm>
            <a:off x="1121104" y="2113748"/>
            <a:ext cx="14423693" cy="3895166"/>
          </a:xfrm>
        </p:spPr>
        <p:txBody>
          <a:bodyPr>
            <a:normAutofit/>
          </a:bodyPr>
          <a:lstStyle/>
          <a:p>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log_file</a:t>
            </a:r>
            <a:r>
              <a:rPr lang="en-US" sz="2800" b="1" dirty="0">
                <a:latin typeface="Courier New" panose="02070309020205020404" pitchFamily="49" charset="0"/>
                <a:cs typeface="Courier New" panose="02070309020205020404" pitchFamily="49" charset="0"/>
              </a:rPr>
              <a:t>']    = '</a:t>
            </a:r>
            <a:r>
              <a:rPr lang="en-US" sz="2800" b="1" dirty="0" err="1">
                <a:latin typeface="Courier New" panose="02070309020205020404" pitchFamily="49" charset="0"/>
                <a:cs typeface="Courier New" panose="02070309020205020404" pitchFamily="49" charset="0"/>
              </a:rPr>
              <a:t>client.log</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']['interval']    = '1800'</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']['splay']       = '300'</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conf_dir</a:t>
            </a:r>
            <a:r>
              <a:rPr lang="en-US" sz="2800" b="1" dirty="0">
                <a:latin typeface="Courier New" panose="02070309020205020404" pitchFamily="49" charset="0"/>
                <a:cs typeface="Courier New" panose="02070309020205020404" pitchFamily="49" charset="0"/>
              </a:rPr>
              <a:t>']    = '/</a:t>
            </a:r>
            <a:r>
              <a:rPr lang="en-US" sz="2800" b="1" dirty="0" err="1">
                <a:latin typeface="Courier New" panose="02070309020205020404" pitchFamily="49" charset="0"/>
                <a:cs typeface="Courier New" panose="02070309020205020404" pitchFamily="49" charset="0"/>
              </a:rPr>
              <a:t>etc</a:t>
            </a:r>
            <a:r>
              <a:rPr lang="en-US" sz="2800" b="1" dirty="0">
                <a:latin typeface="Courier New" panose="02070309020205020404" pitchFamily="49" charset="0"/>
                <a:cs typeface="Courier New" panose="02070309020205020404" pitchFamily="49" charset="0"/>
              </a:rPr>
              <a:t>/chef'</a:t>
            </a:r>
          </a:p>
          <a:p>
            <a:r>
              <a:rPr lang="en-US" sz="2800" b="1" dirty="0">
                <a:latin typeface="Courier New" panose="02070309020205020404" pitchFamily="49" charset="0"/>
                <a:cs typeface="Courier New" panose="02070309020205020404" pitchFamily="49" charset="0"/>
              </a:rPr>
              <a:t>default['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']['bin']         = '/</a:t>
            </a:r>
            <a:r>
              <a:rPr lang="en-US" sz="2800" b="1" dirty="0" err="1">
                <a:latin typeface="Courier New" panose="02070309020205020404" pitchFamily="49" charset="0"/>
                <a:cs typeface="Courier New" panose="02070309020205020404" pitchFamily="49" charset="0"/>
              </a:rPr>
              <a:t>usr</a:t>
            </a:r>
            <a:r>
              <a:rPr lang="en-US" sz="2800" b="1" dirty="0">
                <a:latin typeface="Courier New" panose="02070309020205020404" pitchFamily="49" charset="0"/>
                <a:cs typeface="Courier New" panose="02070309020205020404" pitchFamily="49" charset="0"/>
              </a:rPr>
              <a:t>/bin/chef-client'</a:t>
            </a:r>
          </a:p>
          <a:p>
            <a:r>
              <a:rPr lang="en-US" sz="2800" b="1" dirty="0">
                <a:latin typeface="Courier New" panose="02070309020205020404" pitchFamily="49" charset="0"/>
                <a:cs typeface="Courier New" panose="02070309020205020404" pitchFamily="49" charset="0"/>
              </a:rPr>
              <a:t>...</a:t>
            </a:r>
          </a:p>
        </p:txBody>
      </p:sp>
      <p:sp>
        <p:nvSpPr>
          <p:cNvPr id="2" name="Content Placeholder 1"/>
          <p:cNvSpPr>
            <a:spLocks noGrp="1"/>
          </p:cNvSpPr>
          <p:nvPr>
            <p:ph type="body" sz="quarter" idx="11"/>
          </p:nvPr>
        </p:nvSpPr>
        <p:spPr/>
        <p:txBody>
          <a:bodyPr>
            <a:normAutofit fontScale="92500"/>
          </a:bodyPr>
          <a:lstStyle/>
          <a:p>
            <a:r>
              <a:rPr lang="en-US"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sym typeface="Courier" charset="0"/>
              </a:rPr>
              <a:t>.</a:t>
            </a:r>
            <a:r>
              <a:rPr lang="en-US" sz="3200" b="1" dirty="0" err="1">
                <a:latin typeface="Courier New" panose="02070309020205020404" pitchFamily="49" charset="0"/>
                <a:cs typeface="Courier New" panose="02070309020205020404" pitchFamily="49" charset="0"/>
                <a:sym typeface="Courier" charset="0"/>
              </a:rPr>
              <a:t>berkshelf</a:t>
            </a:r>
            <a:r>
              <a:rPr lang="en-US" sz="3200" b="1" dirty="0">
                <a:latin typeface="Courier New" panose="02070309020205020404" pitchFamily="49" charset="0"/>
                <a:cs typeface="Courier New" panose="02070309020205020404" pitchFamily="49" charset="0"/>
                <a:sym typeface="Courier" charset="0"/>
              </a:rPr>
              <a:t>\cookbooks</a:t>
            </a:r>
            <a:r>
              <a:rPr lang="en-US" sz="3200" b="1" dirty="0">
                <a:latin typeface="Courier New" panose="02070309020205020404" pitchFamily="49" charset="0"/>
                <a:cs typeface="Courier New" panose="02070309020205020404" pitchFamily="49" charset="0"/>
              </a:rPr>
              <a:t>\</a:t>
            </a:r>
            <a:r>
              <a:rPr lang="en-US" sz="3200" b="1">
                <a:latin typeface="Courier New" panose="02070309020205020404" pitchFamily="49" charset="0"/>
                <a:cs typeface="Courier New" panose="02070309020205020404" pitchFamily="49" charset="0"/>
              </a:rPr>
              <a:t>chef-client&lt;VER&gt;\</a:t>
            </a:r>
            <a:r>
              <a:rPr lang="en-US" sz="3200" b="1" dirty="0">
                <a:latin typeface="Courier New" panose="02070309020205020404" pitchFamily="49" charset="0"/>
                <a:cs typeface="Courier New" panose="02070309020205020404" pitchFamily="49" charset="0"/>
              </a:rPr>
              <a:t>attributes\</a:t>
            </a:r>
            <a:r>
              <a:rPr lang="en-US" sz="3200" b="1" dirty="0" err="1">
                <a:latin typeface="Courier New" panose="02070309020205020404" pitchFamily="49" charset="0"/>
                <a:cs typeface="Courier New" panose="02070309020205020404" pitchFamily="49" charset="0"/>
              </a:rPr>
              <a:t>default.rb</a:t>
            </a:r>
            <a:endParaRPr lang="en-US" sz="3200"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3109702"/>
            <a:ext cx="14404273" cy="1135727"/>
          </a:xfrm>
          <a:solidFill>
            <a:schemeClr val="accent1">
              <a:alpha val="25000"/>
            </a:schemeClr>
          </a:solidFill>
        </p:spPr>
        <p:txBody>
          <a:bodyPr/>
          <a:lstStyle/>
          <a:p>
            <a:endParaRPr lang="en-US" dirty="0"/>
          </a:p>
        </p:txBody>
      </p:sp>
      <p:sp>
        <p:nvSpPr>
          <p:cNvPr id="16" name="TextBox 15"/>
          <p:cNvSpPr txBox="1"/>
          <p:nvPr/>
        </p:nvSpPr>
        <p:spPr bwMode="white">
          <a:xfrm>
            <a:off x="1110343" y="6139543"/>
            <a:ext cx="14408331" cy="1789611"/>
          </a:xfrm>
          <a:prstGeom prst="rect">
            <a:avLst/>
          </a:prstGeom>
        </p:spPr>
        <p:txBody>
          <a:bodyPr vert="horz" wrap="square" lIns="91440" tIns="91440" rIns="91440" bIns="91440" rtlCol="0">
            <a:normAutofit/>
          </a:bodyPr>
          <a:lstStyle/>
          <a:p>
            <a:pPr lvl="0"/>
            <a:r>
              <a:rPr lang="en-US" dirty="0"/>
              <a:t>1800 seconds (30 minutes) is the time to wait between converges.</a:t>
            </a:r>
          </a:p>
        </p:txBody>
      </p:sp>
    </p:spTree>
    <p:extLst>
      <p:ext uri="{BB962C8B-B14F-4D97-AF65-F5344CB8AC3E}">
        <p14:creationId xmlns:p14="http://schemas.microsoft.com/office/powerpoint/2010/main" val="1222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Attributes</a:t>
            </a:r>
          </a:p>
        </p:txBody>
      </p:sp>
      <p:sp>
        <p:nvSpPr>
          <p:cNvPr id="3" name="Text Placeholder 2"/>
          <p:cNvSpPr>
            <a:spLocks noGrp="1"/>
          </p:cNvSpPr>
          <p:nvPr>
            <p:ph type="subTitle" idx="1"/>
          </p:nvPr>
        </p:nvSpPr>
        <p:spPr/>
        <p:txBody>
          <a:bodyPr/>
          <a:lstStyle/>
          <a:p>
            <a:pPr lvl="0" defTabSz="1219120" fontAlgn="auto">
              <a:spcAft>
                <a:spcPts val="0"/>
              </a:spcAft>
            </a:pPr>
            <a:endParaRPr lang="en-US" sz="3600" dirty="0">
              <a:solidFill>
                <a:srgbClr val="7D868C">
                  <a:lumMod val="50000"/>
                </a:srgbClr>
              </a:solidFill>
              <a:ea typeface="+mn-ea"/>
              <a:cs typeface="+mn-cs"/>
            </a:endParaRPr>
          </a:p>
        </p:txBody>
      </p:sp>
      <p:pic>
        <p:nvPicPr>
          <p:cNvPr id="4" name="Picture 3"/>
          <p:cNvPicPr>
            <a:picLocks noChangeAspect="1"/>
          </p:cNvPicPr>
          <p:nvPr/>
        </p:nvPicPr>
        <p:blipFill>
          <a:blip r:embed="rId3"/>
          <a:stretch>
            <a:fillRect/>
          </a:stretch>
        </p:blipFill>
        <p:spPr>
          <a:xfrm>
            <a:off x="1725578" y="4287108"/>
            <a:ext cx="11359715" cy="2024612"/>
          </a:xfrm>
          <a:prstGeom prst="rect">
            <a:avLst/>
          </a:prstGeom>
        </p:spPr>
      </p:pic>
    </p:spTree>
    <p:extLst>
      <p:ext uri="{BB962C8B-B14F-4D97-AF65-F5344CB8AC3E}">
        <p14:creationId xmlns:p14="http://schemas.microsoft.com/office/powerpoint/2010/main" val="272793888"/>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Attribute Precedence</a:t>
            </a:r>
          </a:p>
        </p:txBody>
      </p:sp>
      <p:sp>
        <p:nvSpPr>
          <p:cNvPr id="3" name="Text Placeholder 2"/>
          <p:cNvSpPr>
            <a:spLocks noGrp="1"/>
          </p:cNvSpPr>
          <p:nvPr>
            <p:ph type="body" sz="quarter" idx="10"/>
          </p:nvPr>
        </p:nvSpPr>
        <p:spPr>
          <a:xfrm>
            <a:off x="609600" y="1524000"/>
            <a:ext cx="14935200" cy="6562725"/>
          </a:xfrm>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3"/>
          <a:stretch>
            <a:fillRect/>
          </a:stretch>
        </p:blipFill>
        <p:spPr>
          <a:xfrm>
            <a:off x="3843239" y="1637311"/>
            <a:ext cx="7766196" cy="5125015"/>
          </a:xfrm>
          <a:prstGeom prst="rect">
            <a:avLst/>
          </a:prstGeom>
        </p:spPr>
      </p:pic>
    </p:spTree>
    <p:extLst>
      <p:ext uri="{BB962C8B-B14F-4D97-AF65-F5344CB8AC3E}">
        <p14:creationId xmlns:p14="http://schemas.microsoft.com/office/powerpoint/2010/main" val="448137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Attribute Precedence</a:t>
            </a:r>
          </a:p>
        </p:txBody>
      </p:sp>
      <p:pic>
        <p:nvPicPr>
          <p:cNvPr id="6" name="Picture 5"/>
          <p:cNvPicPr>
            <a:picLocks noChangeAspect="1"/>
          </p:cNvPicPr>
          <p:nvPr/>
        </p:nvPicPr>
        <p:blipFill>
          <a:blip r:embed="rId3"/>
          <a:stretch>
            <a:fillRect/>
          </a:stretch>
        </p:blipFill>
        <p:spPr>
          <a:xfrm>
            <a:off x="1212574" y="1114287"/>
            <a:ext cx="13855148" cy="6927574"/>
          </a:xfrm>
          <a:prstGeom prst="rect">
            <a:avLst/>
          </a:prstGeom>
        </p:spPr>
      </p:pic>
    </p:spTree>
    <p:extLst>
      <p:ext uri="{BB962C8B-B14F-4D97-AF65-F5344CB8AC3E}">
        <p14:creationId xmlns:p14="http://schemas.microsoft.com/office/powerpoint/2010/main" val="62337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Best Practice: Do Not Fork Community Cookbooks</a:t>
            </a:r>
          </a:p>
        </p:txBody>
      </p:sp>
      <p:sp>
        <p:nvSpPr>
          <p:cNvPr id="3" name="Subtitle 2"/>
          <p:cNvSpPr>
            <a:spLocks noGrp="1"/>
          </p:cNvSpPr>
          <p:nvPr>
            <p:ph type="subTitle" idx="1"/>
          </p:nvPr>
        </p:nvSpPr>
        <p:spPr>
          <a:xfrm>
            <a:off x="1671638" y="3696788"/>
            <a:ext cx="12319000" cy="3885111"/>
          </a:xfrm>
        </p:spPr>
        <p:txBody>
          <a:bodyPr/>
          <a:lstStyle/>
          <a:p>
            <a:pPr marL="571500" indent="-571500">
              <a:lnSpc>
                <a:spcPct val="130000"/>
              </a:lnSpc>
              <a:buFont typeface="Wingdings" panose="05000000000000000000" pitchFamily="2" charset="2"/>
              <a:buChar char="q"/>
            </a:pPr>
            <a:r>
              <a:rPr lang="en-US" dirty="0"/>
              <a:t>Unable to grab updated versions of the cookbook without merging</a:t>
            </a:r>
          </a:p>
          <a:p>
            <a:pPr marL="571500" indent="-571500">
              <a:lnSpc>
                <a:spcPct val="130000"/>
              </a:lnSpc>
              <a:buFont typeface="Wingdings" panose="05000000000000000000" pitchFamily="2" charset="2"/>
              <a:buChar char="q"/>
            </a:pPr>
            <a:r>
              <a:rPr lang="en-US" dirty="0"/>
              <a:t>Breaking of default expectations that people come to expect</a:t>
            </a:r>
          </a:p>
          <a:p>
            <a:pPr marL="571500" indent="-571500">
              <a:lnSpc>
                <a:spcPct val="130000"/>
              </a:lnSpc>
              <a:buFont typeface="Wingdings" panose="05000000000000000000" pitchFamily="2" charset="2"/>
              <a:buChar char="q"/>
            </a:pPr>
            <a:r>
              <a:rPr lang="en-US" dirty="0"/>
              <a:t>A small change means a new version; making it even harder to reintegrate when versions collide.</a:t>
            </a:r>
          </a:p>
        </p:txBody>
      </p:sp>
    </p:spTree>
    <p:extLst>
      <p:ext uri="{BB962C8B-B14F-4D97-AF65-F5344CB8AC3E}">
        <p14:creationId xmlns:p14="http://schemas.microsoft.com/office/powerpoint/2010/main" val="804963028"/>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Find the attribute to override and the location to override it</a:t>
            </a:r>
          </a:p>
          <a:p>
            <a:pPr marL="342900" indent="-342900">
              <a:buFont typeface="Wingdings" charset="2"/>
              <a:buChar char="q"/>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13040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 Edit </a:t>
            </a:r>
            <a:r>
              <a:rPr lang="en-US" dirty="0" err="1"/>
              <a:t>my_chef_client</a:t>
            </a:r>
            <a:r>
              <a:rPr lang="en-US" dirty="0"/>
              <a:t> Default Recipe</a:t>
            </a:r>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Cookbook Name:: </a:t>
            </a:r>
            <a:r>
              <a:rPr lang="en-US" sz="2800" b="1" dirty="0" err="1">
                <a:latin typeface="Courier New" panose="02070309020205020404" pitchFamily="49" charset="0"/>
                <a:cs typeface="Courier New" panose="02070309020205020404" pitchFamily="49" charset="0"/>
                <a:sym typeface="Courier"/>
              </a:rPr>
              <a:t>my_chef_client</a:t>
            </a:r>
            <a:endParaRPr lang="en-US" sz="2800" b="1" dirty="0">
              <a:latin typeface="Courier New" panose="02070309020205020404" pitchFamily="49" charset="0"/>
              <a:cs typeface="Courier New" panose="02070309020205020404" pitchFamily="49" charset="0"/>
              <a:sym typeface="Courier"/>
            </a:endParaRPr>
          </a:p>
          <a:p>
            <a:pPr lvl="0"/>
            <a:r>
              <a:rPr lang="en-US" sz="2800" b="1" dirty="0">
                <a:latin typeface="Courier New" panose="02070309020205020404" pitchFamily="49" charset="0"/>
                <a:cs typeface="Courier New" panose="02070309020205020404" pitchFamily="49" charset="0"/>
                <a:sym typeface="Courier"/>
              </a:rPr>
              <a:t># Recipe:: default</a:t>
            </a:r>
          </a:p>
          <a:p>
            <a:pPr lvl="0"/>
            <a:r>
              <a:rPr lang="en-US" sz="2800" b="1" dirty="0">
                <a:latin typeface="Courier New" panose="02070309020205020404" pitchFamily="49" charset="0"/>
                <a:cs typeface="Courier New" panose="02070309020205020404" pitchFamily="49" charset="0"/>
                <a:sym typeface="Courier"/>
              </a:rPr>
              <a:t>#</a:t>
            </a:r>
          </a:p>
          <a:p>
            <a:pPr lvl="0"/>
            <a:r>
              <a:rPr lang="en-US" sz="2800" b="1" dirty="0">
                <a:latin typeface="Courier New" panose="02070309020205020404" pitchFamily="49" charset="0"/>
                <a:cs typeface="Courier New" panose="02070309020205020404" pitchFamily="49" charset="0"/>
                <a:sym typeface="Courier"/>
              </a:rPr>
              <a:t># Copyright (c) </a:t>
            </a:r>
            <a:r>
              <a:rPr lang="is-IS" sz="2800" b="1" dirty="0">
                <a:latin typeface="Courier New" panose="02070309020205020404" pitchFamily="49" charset="0"/>
                <a:cs typeface="Courier New" panose="02070309020205020404" pitchFamily="49" charset="0"/>
                <a:sym typeface="Courier"/>
              </a:rPr>
              <a:t>2018</a:t>
            </a:r>
            <a:r>
              <a:rPr lang="en-US" sz="2800" b="1" dirty="0">
                <a:latin typeface="Courier New" panose="02070309020205020404" pitchFamily="49" charset="0"/>
                <a:cs typeface="Courier New" panose="02070309020205020404" pitchFamily="49" charset="0"/>
                <a:sym typeface="Courier"/>
              </a:rPr>
              <a:t> The Authors, All Rights Reserved.</a:t>
            </a:r>
          </a:p>
          <a:p>
            <a:pPr lvl="0"/>
            <a:endParaRPr lang="en-US" sz="2800" b="1" dirty="0">
              <a:latin typeface="Courier New" panose="02070309020205020404" pitchFamily="49" charset="0"/>
              <a:cs typeface="Courier New" panose="02070309020205020404" pitchFamily="49" charset="0"/>
              <a:sym typeface="Courier"/>
            </a:endParaRPr>
          </a:p>
          <a:p>
            <a:r>
              <a:rPr lang="en-US" sz="2800" b="1" dirty="0" err="1">
                <a:latin typeface="Courier New" panose="02070309020205020404" pitchFamily="49" charset="0"/>
                <a:cs typeface="Courier New" panose="02070309020205020404" pitchFamily="49" charset="0"/>
              </a:rPr>
              <a:t>node.default</a:t>
            </a:r>
            <a:r>
              <a:rPr lang="en-US" sz="2800" b="1"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chef_client</a:t>
            </a:r>
            <a:r>
              <a:rPr lang="en-US" sz="2800" b="1" dirty="0">
                <a:latin typeface="Courier New" panose="02070309020205020404" pitchFamily="49" charset="0"/>
                <a:cs typeface="Courier New" panose="02070309020205020404" pitchFamily="49" charset="0"/>
              </a:rPr>
              <a:t>']['interval'] = '300'</a:t>
            </a:r>
            <a:endParaRPr lang="en-US" sz="2800" b="1" dirty="0">
              <a:latin typeface="Courier New" panose="02070309020205020404" pitchFamily="49" charset="0"/>
              <a:cs typeface="Courier New" panose="02070309020205020404" pitchFamily="49" charset="0"/>
              <a:sym typeface="Courier"/>
            </a:endParaRPr>
          </a:p>
          <a:p>
            <a:pPr lvl="0"/>
            <a:endParaRPr lang="en-US" sz="2800" b="1" dirty="0">
              <a:latin typeface="Courier New" panose="02070309020205020404" pitchFamily="49" charset="0"/>
              <a:cs typeface="Courier New" panose="02070309020205020404" pitchFamily="49" charset="0"/>
              <a:sym typeface="Courier"/>
            </a:endParaRPr>
          </a:p>
          <a:p>
            <a:pPr lvl="0"/>
            <a:r>
              <a:rPr lang="en-US" sz="2800" b="1" dirty="0" err="1">
                <a:latin typeface="Courier New" panose="02070309020205020404" pitchFamily="49" charset="0"/>
                <a:cs typeface="Courier New" panose="02070309020205020404" pitchFamily="49" charset="0"/>
                <a:sym typeface="Courier"/>
              </a:rPr>
              <a:t>include_recipe</a:t>
            </a:r>
            <a:r>
              <a:rPr lang="en-US" sz="2800" b="1" dirty="0">
                <a:latin typeface="Courier New" panose="02070309020205020404" pitchFamily="49" charset="0"/>
                <a:cs typeface="Courier New" panose="02070309020205020404" pitchFamily="49" charset="0"/>
                <a:sym typeface="Courier"/>
              </a:rPr>
              <a:t> 'chef-client::default'</a:t>
            </a:r>
          </a:p>
        </p:txBody>
      </p:sp>
      <p:sp>
        <p:nvSpPr>
          <p:cNvPr id="4" name="Text Placeholder 3"/>
          <p:cNvSpPr>
            <a:spLocks noGrp="1"/>
          </p:cNvSpPr>
          <p:nvPr>
            <p:ph type="body" sz="quarter" idx="11"/>
          </p:nvPr>
        </p:nvSpPr>
        <p:spPr/>
        <p:txBody>
          <a:bodyPr>
            <a:normAutofit fontScale="77500" lnSpcReduction="20000"/>
          </a:bodyPr>
          <a:lstStyle/>
          <a:p>
            <a:pPr lvl="0"/>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\recipes\</a:t>
            </a:r>
            <a:r>
              <a:rPr lang="en-US" b="1" dirty="0" err="1">
                <a:latin typeface="Courier New" panose="02070309020205020404" pitchFamily="49" charset="0"/>
                <a:cs typeface="Courier New" panose="02070309020205020404" pitchFamily="49" charset="0"/>
              </a:rPr>
              <a:t>default.rb</a:t>
            </a:r>
            <a:endParaRPr lang="en-US" b="1"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3"/>
          </p:nvPr>
        </p:nvSpPr>
        <p:spPr>
          <a:xfrm>
            <a:off x="1135042" y="5281836"/>
            <a:ext cx="14404273" cy="658327"/>
          </a:xfrm>
        </p:spPr>
        <p:txBody>
          <a:bodyPr/>
          <a:lstStyle/>
          <a:p>
            <a:endParaRPr lang="en-US" b="1" dirty="0">
              <a:latin typeface="Courier New" panose="02070309020205020404" pitchFamily="49" charset="0"/>
              <a:cs typeface="Courier New" panose="02070309020205020404" pitchFamily="49" charset="0"/>
            </a:endParaRPr>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cs typeface="Courier New" panose="02070309020205020404" pitchFamily="49" charset="0"/>
              </a:rPr>
              <a:t>Note '</a:t>
            </a:r>
            <a:r>
              <a:rPr lang="en-US" sz="2800" b="1" dirty="0" err="1">
                <a:cs typeface="Courier New" panose="02070309020205020404" pitchFamily="49" charset="0"/>
              </a:rPr>
              <a:t>node.default</a:t>
            </a:r>
            <a:r>
              <a:rPr lang="en-US" sz="2800" dirty="0">
                <a:cs typeface="Courier New" panose="02070309020205020404" pitchFamily="49" charset="0"/>
              </a:rPr>
              <a:t>' notation when setting an attribute value from within a recipe</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32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Attribute Precedence</a:t>
            </a:r>
          </a:p>
        </p:txBody>
      </p:sp>
      <p:pic>
        <p:nvPicPr>
          <p:cNvPr id="6" name="Picture 5"/>
          <p:cNvPicPr>
            <a:picLocks noChangeAspect="1"/>
          </p:cNvPicPr>
          <p:nvPr/>
        </p:nvPicPr>
        <p:blipFill>
          <a:blip r:embed="rId3"/>
          <a:stretch>
            <a:fillRect/>
          </a:stretch>
        </p:blipFill>
        <p:spPr>
          <a:xfrm>
            <a:off x="1212574" y="1114287"/>
            <a:ext cx="13855148" cy="6927574"/>
          </a:xfrm>
          <a:prstGeom prst="rect">
            <a:avLst/>
          </a:prstGeom>
        </p:spPr>
      </p:pic>
    </p:spTree>
    <p:extLst>
      <p:ext uri="{BB962C8B-B14F-4D97-AF65-F5344CB8AC3E}">
        <p14:creationId xmlns:p14="http://schemas.microsoft.com/office/powerpoint/2010/main" val="423462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GL: Update </a:t>
            </a:r>
            <a:r>
              <a:rPr lang="en-US" dirty="0" err="1"/>
              <a:t>my_chef_client</a:t>
            </a:r>
            <a:r>
              <a:rPr lang="en-US" dirty="0"/>
              <a:t> metadata.rb</a:t>
            </a:r>
          </a:p>
        </p:txBody>
      </p:sp>
      <p:sp>
        <p:nvSpPr>
          <p:cNvPr id="5" name="Content Placeholder 4"/>
          <p:cNvSpPr>
            <a:spLocks noGrp="1"/>
          </p:cNvSpPr>
          <p:nvPr>
            <p:ph sz="quarter" idx="10"/>
          </p:nvPr>
        </p:nvSpPr>
        <p:spPr/>
        <p:txBody>
          <a:bodyPr>
            <a:normAutofit/>
          </a:bodyPr>
          <a:lstStyle/>
          <a:p>
            <a:r>
              <a:rPr lang="en-US" sz="3200" b="1" dirty="0">
                <a:latin typeface="Courier New" panose="02070309020205020404" pitchFamily="49" charset="0"/>
                <a:cs typeface="Courier New" panose="02070309020205020404" pitchFamily="49" charset="0"/>
              </a:rPr>
              <a:t>name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maintainer       'The Authors'</a:t>
            </a:r>
          </a:p>
          <a:p>
            <a:r>
              <a:rPr lang="en-US" sz="3200" b="1" dirty="0" err="1">
                <a:latin typeface="Courier New" panose="02070309020205020404" pitchFamily="49" charset="0"/>
                <a:cs typeface="Courier New" panose="02070309020205020404" pitchFamily="49" charset="0"/>
              </a:rPr>
              <a:t>maintainer_email</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you@example.com</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license          '</a:t>
            </a:r>
            <a:r>
              <a:rPr lang="en-US" sz="3200" b="1" dirty="0" err="1">
                <a:latin typeface="Courier New" panose="02070309020205020404" pitchFamily="49" charset="0"/>
                <a:cs typeface="Courier New" panose="02070309020205020404" pitchFamily="49" charset="0"/>
              </a:rPr>
              <a:t>all_rights</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long_description 'Installs/Configures </a:t>
            </a:r>
            <a:r>
              <a:rPr lang="en-US" sz="3200" b="1" dirty="0" err="1">
                <a:latin typeface="Courier New" panose="02070309020205020404" pitchFamily="49" charset="0"/>
                <a:cs typeface="Courier New" panose="02070309020205020404" pitchFamily="49" charset="0"/>
                <a:sym typeface="Courier"/>
              </a:rPr>
              <a:t>my_chef_client</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version          '0.1.1'</a:t>
            </a:r>
          </a:p>
          <a:p>
            <a:endParaRPr lang="en-US" sz="3200" b="1" dirty="0">
              <a:latin typeface="Courier New" panose="02070309020205020404" pitchFamily="49" charset="0"/>
              <a:cs typeface="Courier New" panose="02070309020205020404" pitchFamily="49" charset="0"/>
            </a:endParaRPr>
          </a:p>
          <a:p>
            <a:pPr lvl="0"/>
            <a:r>
              <a:rPr lang="en-US" sz="3200" b="1" dirty="0">
                <a:latin typeface="Courier New" panose="02070309020205020404" pitchFamily="49" charset="0"/>
                <a:ea typeface="Courier"/>
                <a:cs typeface="Courier New" panose="02070309020205020404" pitchFamily="49" charset="0"/>
                <a:sym typeface="Courier"/>
              </a:rPr>
              <a:t>Depends 'chef-client'</a:t>
            </a:r>
          </a:p>
        </p:txBody>
      </p:sp>
      <p:sp>
        <p:nvSpPr>
          <p:cNvPr id="6" name="Text Placeholder 5"/>
          <p:cNvSpPr>
            <a:spLocks noGrp="1"/>
          </p:cNvSpPr>
          <p:nvPr>
            <p:ph type="body" sz="quarter" idx="11"/>
          </p:nvPr>
        </p:nvSpPr>
        <p:spPr/>
        <p:txBody>
          <a:bodyPr>
            <a:normAutofit fontScale="85000" lnSpcReduction="20000"/>
          </a:bodyPr>
          <a:lstStyle/>
          <a:p>
            <a:r>
              <a:rPr lang="en-US" b="1" dirty="0">
                <a:latin typeface="Courier New" panose="02070309020205020404" pitchFamily="49" charset="0"/>
                <a:cs typeface="Courier New" panose="02070309020205020404" pitchFamily="49" charset="0"/>
              </a:rPr>
              <a:t>~\chef-repo\cookbooks\</a:t>
            </a:r>
            <a:r>
              <a:rPr lang="en-US" b="1" dirty="0" err="1">
                <a:latin typeface="Courier New" panose="02070309020205020404" pitchFamily="49" charset="0"/>
                <a:cs typeface="Courier New" panose="02070309020205020404" pitchFamily="49" charset="0"/>
              </a:rPr>
              <a:t>my_chef_client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metadata.rb</a:t>
            </a:r>
            <a:endParaRPr lang="en-US" b="1" dirty="0">
              <a:latin typeface="Courier New" panose="02070309020205020404" pitchFamily="49" charset="0"/>
              <a:cs typeface="Courier New" panose="02070309020205020404" pitchFamily="49" charset="0"/>
            </a:endParaRPr>
          </a:p>
        </p:txBody>
      </p:sp>
      <p:sp>
        <p:nvSpPr>
          <p:cNvPr id="10" name="Text Placeholder 9"/>
          <p:cNvSpPr>
            <a:spLocks noGrp="1"/>
          </p:cNvSpPr>
          <p:nvPr>
            <p:ph type="body" sz="quarter" idx="13"/>
          </p:nvPr>
        </p:nvSpPr>
        <p:spPr>
          <a:xfrm>
            <a:off x="1135042" y="5647022"/>
            <a:ext cx="14404273" cy="626533"/>
          </a:xfrm>
        </p:spPr>
        <p:txBody>
          <a:bodyPr/>
          <a:lstStyle/>
          <a:p>
            <a:endParaRPr lang="en-US" b="1" dirty="0">
              <a:latin typeface="Courier New" panose="02070309020205020404" pitchFamily="49" charset="0"/>
              <a:cs typeface="Courier New" panose="02070309020205020404" pitchFamily="49" charset="0"/>
            </a:endParaRPr>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367679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Converge Faster!</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Find the attribute to override and the location to override it</a:t>
            </a:r>
          </a:p>
          <a:p>
            <a:pPr marL="342900" indent="-342900">
              <a:buFont typeface="Wingdings" charset="2"/>
              <a:buChar char="ü"/>
            </a:pPr>
            <a:r>
              <a:rPr lang="en-US" dirty="0"/>
              <a:t>Override the attribute</a:t>
            </a:r>
          </a:p>
          <a:p>
            <a:pPr marL="342900" indent="-342900">
              <a:buFont typeface="Wingdings" charset="2"/>
              <a:buChar char="q"/>
            </a:pPr>
            <a:r>
              <a:rPr lang="en-US" dirty="0"/>
              <a:t>Upload the cookbook and converge all nodes with the web role</a:t>
            </a:r>
          </a:p>
        </p:txBody>
      </p:sp>
      <p:sp>
        <p:nvSpPr>
          <p:cNvPr id="4" name="Content Placeholder 3"/>
          <p:cNvSpPr>
            <a:spLocks noGrp="1"/>
          </p:cNvSpPr>
          <p:nvPr>
            <p:ph sz="quarter" idx="11"/>
          </p:nvPr>
        </p:nvSpPr>
        <p:spPr/>
        <p:txBody>
          <a:bodyPr/>
          <a:lstStyle/>
          <a:p>
            <a:r>
              <a:rPr lang="en-US" dirty="0"/>
              <a:t>Converging every 30 minutes is too slow. Can we make it every 5 minutes?</a:t>
            </a:r>
          </a:p>
        </p:txBody>
      </p:sp>
    </p:spTree>
    <p:extLst>
      <p:ext uri="{BB962C8B-B14F-4D97-AF65-F5344CB8AC3E}">
        <p14:creationId xmlns:p14="http://schemas.microsoft.com/office/powerpoint/2010/main" val="201053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Chef Client Run</a:t>
            </a:r>
          </a:p>
        </p:txBody>
      </p:sp>
      <p:sp>
        <p:nvSpPr>
          <p:cNvPr id="6" name="Text Placeholder 5"/>
          <p:cNvSpPr>
            <a:spLocks noGrp="1"/>
          </p:cNvSpPr>
          <p:nvPr>
            <p:ph type="body" sz="quarter" idx="12"/>
          </p:nvPr>
        </p:nvSpPr>
        <p:spPr/>
        <p:txBody>
          <a:bodyPr/>
          <a:lstStyle/>
          <a:p>
            <a:endParaRPr lang="en-US"/>
          </a:p>
        </p:txBody>
      </p:sp>
      <p:sp>
        <p:nvSpPr>
          <p:cNvPr id="7" name="object 40"/>
          <p:cNvSpPr/>
          <p:nvPr/>
        </p:nvSpPr>
        <p:spPr>
          <a:xfrm>
            <a:off x="787854" y="1206510"/>
            <a:ext cx="14680293" cy="67309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02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60"/>
            <a:ext cx="14423693" cy="4181299"/>
          </a:xfrm>
        </p:spPr>
        <p:txBody>
          <a:bodyPr/>
          <a:lstStyle/>
          <a:p>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Fetching '</a:t>
            </a:r>
            <a:r>
              <a:rPr lang="en-US" b="1" dirty="0" err="1">
                <a:latin typeface="Courier New" charset="0"/>
                <a:ea typeface="Courier New" charset="0"/>
                <a:cs typeface="Courier New" charset="0"/>
              </a:rPr>
              <a:t>my_chef_client</a:t>
            </a:r>
            <a:r>
              <a:rPr lang="en-US" b="1" dirty="0">
                <a:latin typeface="Courier New" charset="0"/>
                <a:ea typeface="Courier New" charset="0"/>
                <a:cs typeface="Courier New" charset="0"/>
              </a:rPr>
              <a:t>' from source at .</a:t>
            </a:r>
          </a:p>
          <a:p>
            <a:r>
              <a:rPr lang="en-US" b="1" dirty="0">
                <a:latin typeface="Courier New" charset="0"/>
                <a:ea typeface="Courier New" charset="0"/>
                <a:cs typeface="Courier New" charset="0"/>
              </a:rPr>
              <a:t>Fetching cookbook index from https://supermarket.chef.io...</a:t>
            </a:r>
          </a:p>
          <a:p>
            <a:r>
              <a:rPr lang="en-US" b="1" dirty="0">
                <a:latin typeface="Courier New" charset="0"/>
                <a:ea typeface="Courier New" charset="0"/>
                <a:cs typeface="Courier New" charset="0"/>
              </a:rPr>
              <a:t>Using chef-client (8.1.8)</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logrotate</a:t>
            </a:r>
            <a:r>
              <a:rPr lang="en-US" b="1" dirty="0">
                <a:latin typeface="Courier New" charset="0"/>
                <a:ea typeface="Courier New" charset="0"/>
                <a:cs typeface="Courier New" charset="0"/>
              </a:rPr>
              <a:t> (2.2.0)</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my_chef_client</a:t>
            </a:r>
            <a:r>
              <a:rPr lang="en-US" b="1" dirty="0">
                <a:latin typeface="Courier New" charset="0"/>
                <a:ea typeface="Courier New" charset="0"/>
                <a:cs typeface="Courier New" charset="0"/>
              </a:rPr>
              <a:t> (0.1.1) from source at .</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 (5.2.0)</a:t>
            </a:r>
          </a:p>
          <a:p>
            <a:r>
              <a:rPr lang="en-US" b="1" dirty="0">
                <a:latin typeface="Courier New" charset="0"/>
                <a:ea typeface="Courier New" charset="0"/>
                <a:cs typeface="Courier New" charset="0"/>
              </a:rPr>
              <a:t>Using windows (3.1.3)</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compat_resource</a:t>
            </a:r>
            <a:r>
              <a:rPr lang="en-US" b="1" dirty="0">
                <a:latin typeface="Courier New" charset="0"/>
                <a:ea typeface="Courier New" charset="0"/>
                <a:cs typeface="Courier New" charset="0"/>
              </a:rPr>
              <a:t> (12.19.0)</a:t>
            </a:r>
          </a:p>
          <a:p>
            <a:r>
              <a:rPr lang="en-US" b="1" dirty="0">
                <a:latin typeface="Courier New" charset="0"/>
                <a:ea typeface="Courier New" charset="0"/>
                <a:cs typeface="Courier New" charset="0"/>
              </a:rPr>
              <a:t>Using </a:t>
            </a:r>
            <a:r>
              <a:rPr lang="en-US" b="1" dirty="0" err="1">
                <a:latin typeface="Courier New" charset="0"/>
                <a:ea typeface="Courier New" charset="0"/>
                <a:cs typeface="Courier New" charset="0"/>
              </a:rPr>
              <a:t>cron</a:t>
            </a:r>
            <a:r>
              <a:rPr lang="en-US" b="1" dirty="0">
                <a:latin typeface="Courier New" charset="0"/>
                <a:ea typeface="Courier New" charset="0"/>
                <a:cs typeface="Courier New" charset="0"/>
              </a:rPr>
              <a:t> (4.1.3)</a:t>
            </a:r>
          </a:p>
        </p:txBody>
      </p:sp>
      <p:sp>
        <p:nvSpPr>
          <p:cNvPr id="3" name="Title 2"/>
          <p:cNvSpPr>
            <a:spLocks noGrp="1"/>
          </p:cNvSpPr>
          <p:nvPr>
            <p:ph type="title"/>
          </p:nvPr>
        </p:nvSpPr>
        <p:spPr/>
        <p:txBody>
          <a:bodyPr/>
          <a:lstStyle/>
          <a:p>
            <a:r>
              <a:rPr lang="fi-FI" dirty="0"/>
              <a:t>GL: </a:t>
            </a:r>
            <a:r>
              <a:rPr lang="en-US" dirty="0"/>
              <a:t>Run berks install</a:t>
            </a:r>
          </a:p>
        </p:txBody>
      </p:sp>
      <p:sp>
        <p:nvSpPr>
          <p:cNvPr id="4" name="Text Placeholder 3"/>
          <p:cNvSpPr>
            <a:spLocks noGrp="1"/>
          </p:cNvSpPr>
          <p:nvPr>
            <p:ph type="body" sz="quarter" idx="11"/>
          </p:nvPr>
        </p:nvSpPr>
        <p:spPr>
          <a:xfrm>
            <a:off x="1121104" y="1337149"/>
            <a:ext cx="14422528" cy="1151218"/>
          </a:xfrm>
        </p:spPr>
        <p:txBody>
          <a:bodyPr/>
          <a:lstStyle/>
          <a:p>
            <a:r>
              <a:rPr lang="en-US" b="1" dirty="0">
                <a:latin typeface="Courier New" charset="0"/>
                <a:ea typeface="Courier New" charset="0"/>
                <a:cs typeface="Courier New" charset="0"/>
              </a:rPr>
              <a:t>&gt; cd cookbooks\</a:t>
            </a:r>
            <a:r>
              <a:rPr lang="en-US" b="1" dirty="0" err="1">
                <a:latin typeface="Courier New" charset="0"/>
                <a:ea typeface="Courier New" charset="0"/>
                <a:cs typeface="Courier New" charset="0"/>
              </a:rPr>
              <a:t>my_chef_client</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&gt; berks install</a:t>
            </a:r>
          </a:p>
        </p:txBody>
      </p:sp>
    </p:spTree>
    <p:extLst>
      <p:ext uri="{BB962C8B-B14F-4D97-AF65-F5344CB8AC3E}">
        <p14:creationId xmlns:p14="http://schemas.microsoft.com/office/powerpoint/2010/main" val="13354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9454"/>
          </a:xfrm>
        </p:spPr>
        <p:txBody>
          <a:bodyPr/>
          <a:lstStyle/>
          <a:p>
            <a:r>
              <a:rPr lang="en-US" sz="2000" b="1" dirty="0">
                <a:latin typeface="Courier New" charset="0"/>
                <a:ea typeface="Courier New" charset="0"/>
                <a:cs typeface="Courier New" charset="0"/>
              </a:rPr>
              <a:t>Skipping chef-client (8.1.8)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compat_resource</a:t>
            </a:r>
            <a:r>
              <a:rPr lang="en-US" sz="2000" b="1" dirty="0">
                <a:latin typeface="Courier New" charset="0"/>
                <a:ea typeface="Courier New" charset="0"/>
                <a:cs typeface="Courier New" charset="0"/>
              </a:rPr>
              <a:t> (12.19.0)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cron</a:t>
            </a:r>
            <a:r>
              <a:rPr lang="en-US" sz="2000" b="1" dirty="0">
                <a:latin typeface="Courier New" charset="0"/>
                <a:ea typeface="Courier New" charset="0"/>
                <a:cs typeface="Courier New" charset="0"/>
              </a:rPr>
              <a:t> (4.1.3) (frozen)</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logrotate</a:t>
            </a:r>
            <a:r>
              <a:rPr lang="en-US" sz="2000" b="1" dirty="0">
                <a:latin typeface="Courier New" charset="0"/>
                <a:ea typeface="Courier New" charset="0"/>
                <a:cs typeface="Courier New" charset="0"/>
              </a:rPr>
              <a:t> (2.2.0) (frozen)</a:t>
            </a:r>
          </a:p>
          <a:p>
            <a:r>
              <a:rPr lang="en-US" sz="2000" b="1" dirty="0">
                <a:latin typeface="Courier New" charset="0"/>
                <a:ea typeface="Courier New" charset="0"/>
                <a:cs typeface="Courier New" charset="0"/>
              </a:rPr>
              <a:t>Uploaded </a:t>
            </a:r>
            <a:r>
              <a:rPr lang="en-US" sz="2000" b="1" dirty="0" err="1">
                <a:latin typeface="Courier New" charset="0"/>
                <a:ea typeface="Courier New" charset="0"/>
                <a:cs typeface="Courier New" charset="0"/>
              </a:rPr>
              <a:t>my_chef_client</a:t>
            </a:r>
            <a:r>
              <a:rPr lang="en-US" sz="2000" b="1" dirty="0">
                <a:latin typeface="Courier New" charset="0"/>
                <a:ea typeface="Courier New" charset="0"/>
                <a:cs typeface="Courier New" charset="0"/>
              </a:rPr>
              <a:t> (0.1.1) to: 'https://api.chef.io:443/organizations/</a:t>
            </a:r>
            <a:r>
              <a:rPr lang="en-US" sz="2000" b="1" dirty="0" err="1">
                <a:latin typeface="Courier New" charset="0"/>
                <a:ea typeface="Courier New" charset="0"/>
                <a:cs typeface="Courier New" charset="0"/>
              </a:rPr>
              <a:t>awesomestudent</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Skipping </a:t>
            </a:r>
            <a:r>
              <a:rPr lang="en-US" sz="2000" b="1" dirty="0" err="1">
                <a:latin typeface="Courier New" charset="0"/>
                <a:ea typeface="Courier New" charset="0"/>
                <a:cs typeface="Courier New" charset="0"/>
              </a:rPr>
              <a:t>ohai</a:t>
            </a:r>
            <a:r>
              <a:rPr lang="en-US" sz="2000" b="1" dirty="0">
                <a:latin typeface="Courier New" charset="0"/>
                <a:ea typeface="Courier New" charset="0"/>
                <a:cs typeface="Courier New" charset="0"/>
              </a:rPr>
              <a:t> (5.2.0) (frozen)</a:t>
            </a:r>
          </a:p>
          <a:p>
            <a:r>
              <a:rPr lang="en-US" sz="2000" b="1" dirty="0">
                <a:latin typeface="Courier New" charset="0"/>
                <a:ea typeface="Courier New" charset="0"/>
                <a:cs typeface="Courier New" charset="0"/>
              </a:rPr>
              <a:t>Skipping windows (3.1.3) (frozen)</a:t>
            </a:r>
          </a:p>
        </p:txBody>
      </p:sp>
      <p:sp>
        <p:nvSpPr>
          <p:cNvPr id="3" name="Title 2"/>
          <p:cNvSpPr>
            <a:spLocks noGrp="1"/>
          </p:cNvSpPr>
          <p:nvPr>
            <p:ph type="title"/>
          </p:nvPr>
        </p:nvSpPr>
        <p:spPr/>
        <p:txBody>
          <a:bodyPr>
            <a:normAutofit fontScale="90000"/>
          </a:bodyPr>
          <a:lstStyle/>
          <a:p>
            <a:r>
              <a:rPr lang="fi-FI" dirty="0"/>
              <a:t>GL: </a:t>
            </a:r>
            <a:r>
              <a:rPr lang="en-US" dirty="0"/>
              <a:t>Upload the Cookbook to the Chef Server</a:t>
            </a:r>
          </a:p>
        </p:txBody>
      </p:sp>
      <p:sp>
        <p:nvSpPr>
          <p:cNvPr id="4" name="Text Placeholder 3"/>
          <p:cNvSpPr>
            <a:spLocks noGrp="1"/>
          </p:cNvSpPr>
          <p:nvPr>
            <p:ph type="body" sz="quarter" idx="11"/>
          </p:nvPr>
        </p:nvSpPr>
        <p:spPr/>
        <p:txBody>
          <a:bodyPr/>
          <a:lstStyle/>
          <a:p>
            <a:r>
              <a:rPr lang="en-US" b="1" dirty="0">
                <a:latin typeface="Courier New" charset="0"/>
                <a:ea typeface="Courier New" charset="0"/>
                <a:cs typeface="Courier New" charset="0"/>
              </a:rPr>
              <a:t>&gt; berks upload</a:t>
            </a:r>
          </a:p>
        </p:txBody>
      </p:sp>
    </p:spTree>
    <p:extLst>
      <p:ext uri="{BB962C8B-B14F-4D97-AF65-F5344CB8AC3E}">
        <p14:creationId xmlns:p14="http://schemas.microsoft.com/office/powerpoint/2010/main" val="86650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07705"/>
            <a:ext cx="14423693" cy="5633845"/>
          </a:xfrm>
        </p:spPr>
        <p:txBody>
          <a:bodyPr/>
          <a:lstStyle/>
          <a:p>
            <a:r>
              <a:rPr lang="en-US" sz="2200" b="1" dirty="0">
                <a:latin typeface="Courier New" panose="02070309020205020404" pitchFamily="49" charset="0"/>
                <a:cs typeface="Courier New" panose="02070309020205020404" pitchFamily="49" charset="0"/>
              </a:rPr>
              <a:t>34.196.63.231 [2018-01-24T15:17:50+00:00] INFO: *** Chef 12.13.37 ***</a:t>
            </a:r>
          </a:p>
          <a:p>
            <a:r>
              <a:rPr lang="en-US" sz="2200" b="1" dirty="0">
                <a:latin typeface="Courier New" panose="02070309020205020404" pitchFamily="49" charset="0"/>
                <a:cs typeface="Courier New" panose="02070309020205020404" pitchFamily="49" charset="0"/>
              </a:rPr>
              <a:t>34.196.63.231 [2018-01-24T15:17:50+00:00] INFO: Platform: i386-mingw32</a:t>
            </a:r>
          </a:p>
          <a:p>
            <a:r>
              <a:rPr lang="en-US" sz="2200" b="1" dirty="0">
                <a:latin typeface="Courier New" panose="02070309020205020404" pitchFamily="49" charset="0"/>
                <a:cs typeface="Courier New" panose="02070309020205020404" pitchFamily="49" charset="0"/>
              </a:rPr>
              <a:t>34.196.63.231 [2018-01-24T15:17:50+00:00] INFO: Chef-client </a:t>
            </a:r>
            <a:r>
              <a:rPr lang="en-US" sz="2200" b="1" dirty="0" err="1">
                <a:latin typeface="Courier New" panose="02070309020205020404" pitchFamily="49" charset="0"/>
                <a:cs typeface="Courier New" panose="02070309020205020404" pitchFamily="49" charset="0"/>
              </a:rPr>
              <a:t>pid</a:t>
            </a:r>
            <a:r>
              <a:rPr lang="en-US" sz="2200" b="1" dirty="0">
                <a:latin typeface="Courier New" panose="02070309020205020404" pitchFamily="49" charset="0"/>
                <a:cs typeface="Courier New" panose="02070309020205020404" pitchFamily="49" charset="0"/>
              </a:rPr>
              <a:t>: 2380</a:t>
            </a:r>
          </a:p>
          <a:p>
            <a:r>
              <a:rPr lang="en-US" sz="2200" b="1" dirty="0">
                <a:latin typeface="Courier New" panose="02070309020205020404" pitchFamily="49" charset="0"/>
                <a:cs typeface="Courier New" panose="02070309020205020404" pitchFamily="49" charset="0"/>
              </a:rPr>
              <a:t>34.196.63.231 [2018-01-24T15:18:28+00:00] INFO: Run List is [role[web]]</a:t>
            </a:r>
          </a:p>
          <a:p>
            <a:r>
              <a:rPr lang="en-US" sz="2200" b="1" dirty="0">
                <a:latin typeface="Courier New" panose="02070309020205020404" pitchFamily="49" charset="0"/>
                <a:cs typeface="Courier New" panose="02070309020205020404" pitchFamily="49" charset="0"/>
              </a:rPr>
              <a:t>34.196.63.231 [2018-01-24T15:18:28+00:00] INFO: Run List expands to [</a:t>
            </a:r>
            <a:r>
              <a:rPr lang="en-US" sz="2200" b="1" dirty="0" err="1">
                <a:latin typeface="Courier New" panose="02070309020205020404" pitchFamily="49" charset="0"/>
                <a:cs typeface="Courier New" panose="02070309020205020404" pitchFamily="49" charset="0"/>
              </a:rPr>
              <a:t>my_chef_client</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myiis</a:t>
            </a:r>
            <a:r>
              <a:rPr lang="en-US" sz="2200" b="1" dirty="0">
                <a:latin typeface="Courier New" panose="02070309020205020404" pitchFamily="49" charset="0"/>
                <a:cs typeface="Courier New" panose="02070309020205020404" pitchFamily="49" charset="0"/>
              </a:rPr>
              <a:t>]</a:t>
            </a:r>
          </a:p>
          <a:p>
            <a:r>
              <a:rPr lang="en-US" sz="2200" b="1" dirty="0">
                <a:latin typeface="Courier New" panose="02070309020205020404" pitchFamily="49" charset="0"/>
                <a:cs typeface="Courier New" panose="02070309020205020404" pitchFamily="49" charset="0"/>
              </a:rPr>
              <a:t>34.196.63.231 [2018-01-24T15:18:28+00:00] INFO: Starting Chef Run for node1</a:t>
            </a:r>
          </a:p>
          <a:p>
            <a:r>
              <a:rPr lang="en-US" sz="2200" b="1" dirty="0">
                <a:latin typeface="Courier New" panose="02070309020205020404" pitchFamily="49" charset="0"/>
                <a:cs typeface="Courier New" panose="02070309020205020404" pitchFamily="49" charset="0"/>
              </a:rPr>
              <a:t>34.196.63.231 [2018-01-24T15:18:28+00:00] INFO: Running start handlers</a:t>
            </a:r>
          </a:p>
          <a:p>
            <a:r>
              <a:rPr lang="en-US" sz="2200" b="1" dirty="0">
                <a:latin typeface="Courier New" panose="02070309020205020404" pitchFamily="49" charset="0"/>
                <a:cs typeface="Courier New" panose="02070309020205020404" pitchFamily="49" charset="0"/>
              </a:rPr>
              <a:t>34.196.63.231 [2018-01-24T15:18:28+00:00] INFO: Start handlers complete.</a:t>
            </a:r>
          </a:p>
          <a:p>
            <a:r>
              <a:rPr lang="en-US" sz="2200" b="1"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normAutofit/>
          </a:bodyPr>
          <a:lstStyle/>
          <a:p>
            <a:r>
              <a:rPr lang="en-US" dirty="0"/>
              <a:t>GL: Converge All Nodes</a:t>
            </a:r>
          </a:p>
        </p:txBody>
      </p:sp>
      <p:sp>
        <p:nvSpPr>
          <p:cNvPr id="4" name="Text Placeholder 3"/>
          <p:cNvSpPr>
            <a:spLocks noGrp="1"/>
          </p:cNvSpPr>
          <p:nvPr>
            <p:ph type="body" sz="quarter" idx="11"/>
          </p:nvPr>
        </p:nvSpPr>
        <p:spPr>
          <a:xfrm>
            <a:off x="1121104" y="1320216"/>
            <a:ext cx="14422528" cy="999651"/>
          </a:xfrm>
        </p:spPr>
        <p:txBody>
          <a:bodyPr/>
          <a:lstStyle/>
          <a:p>
            <a:r>
              <a:rPr lang="en-US" sz="3200" b="1" dirty="0">
                <a:latin typeface="Courier New" panose="02070309020205020404" pitchFamily="49" charset="0"/>
                <a:cs typeface="Courier New" panose="02070309020205020404" pitchFamily="49" charset="0"/>
              </a:rPr>
              <a:t>&gt;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"chef-client"</a:t>
            </a:r>
          </a:p>
        </p:txBody>
      </p:sp>
    </p:spTree>
    <p:extLst>
      <p:ext uri="{BB962C8B-B14F-4D97-AF65-F5344CB8AC3E}">
        <p14:creationId xmlns:p14="http://schemas.microsoft.com/office/powerpoint/2010/main" val="57006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en-US" sz="2200" b="1" dirty="0">
                <a:latin typeface="Courier New" panose="02070309020205020404" pitchFamily="49" charset="0"/>
                <a:cs typeface="Courier New" panose="02070309020205020404" pitchFamily="49" charset="0"/>
              </a:rPr>
              <a:t>54.146.147.44 chef-client                              9/20/2018 9:51:00 PM   Ready</a:t>
            </a:r>
          </a:p>
          <a:p>
            <a:r>
              <a:rPr lang="en-US" sz="2200" b="1" dirty="0">
                <a:latin typeface="Courier New" panose="02070309020205020404" pitchFamily="49" charset="0"/>
                <a:cs typeface="Courier New" panose="02070309020205020404" pitchFamily="49" charset="0"/>
              </a:rPr>
              <a:t>174.129.71.79 chef-client                              9/20/2018 9:51:00 PM   Ready</a:t>
            </a:r>
          </a:p>
        </p:txBody>
      </p:sp>
      <p:sp>
        <p:nvSpPr>
          <p:cNvPr id="3" name="Title 2"/>
          <p:cNvSpPr>
            <a:spLocks noGrp="1"/>
          </p:cNvSpPr>
          <p:nvPr>
            <p:ph type="title"/>
          </p:nvPr>
        </p:nvSpPr>
        <p:spPr/>
        <p:txBody>
          <a:bodyPr/>
          <a:lstStyle/>
          <a:p>
            <a:r>
              <a:rPr lang="en-US" dirty="0"/>
              <a:t>GL: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mr-IN" sz="3200" b="1" dirty="0">
                <a:latin typeface="Courier New" panose="02070309020205020404" pitchFamily="49" charset="0"/>
                <a:cs typeface="Courier New" panose="02070309020205020404" pitchFamily="49" charset="0"/>
              </a:rPr>
              <a:t>&gt;</a:t>
            </a:r>
            <a:r>
              <a:rPr lang="en-US" sz="3200" b="1" dirty="0">
                <a:latin typeface="Courier New" panose="02070309020205020404" pitchFamily="49" charset="0"/>
                <a:cs typeface="Courier New" panose="02070309020205020404" pitchFamily="49" charset="0"/>
              </a:rPr>
              <a:t> knife </a:t>
            </a:r>
            <a:r>
              <a:rPr lang="en-US" sz="3200" b="1" dirty="0" err="1">
                <a:latin typeface="Courier New" panose="02070309020205020404" pitchFamily="49" charset="0"/>
                <a:cs typeface="Courier New" panose="02070309020205020404" pitchFamily="49" charset="0"/>
              </a:rPr>
              <a:t>winrm</a:t>
            </a:r>
            <a:r>
              <a:rPr lang="en-US" sz="3200" b="1" dirty="0">
                <a:latin typeface="Courier New" panose="02070309020205020404" pitchFamily="49" charset="0"/>
                <a:cs typeface="Courier New" panose="02070309020205020404" pitchFamily="49" charset="0"/>
              </a:rPr>
              <a:t> </a:t>
            </a:r>
            <a:r>
              <a:rPr lang="en-US" sz="3200" b="1" dirty="0" err="1">
                <a:latin typeface="Courier New" panose="02070309020205020404" pitchFamily="49" charset="0"/>
                <a:cs typeface="Courier New" panose="02070309020205020404" pitchFamily="49" charset="0"/>
              </a:rPr>
              <a:t>role:web</a:t>
            </a:r>
            <a:r>
              <a:rPr lang="en-US" sz="3200" b="1" dirty="0">
                <a:latin typeface="Courier New" panose="02070309020205020404" pitchFamily="49" charset="0"/>
                <a:cs typeface="Courier New" panose="02070309020205020404" pitchFamily="49" charset="0"/>
              </a:rPr>
              <a:t> </a:t>
            </a:r>
            <a:r>
              <a:rPr lang="mr-IN" sz="3200" b="1" dirty="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 cloud.public_ipv4 -x USER -P PWD "</a:t>
            </a:r>
            <a:r>
              <a:rPr lang="en-US" sz="3200" b="1" dirty="0" err="1">
                <a:latin typeface="Courier New" panose="02070309020205020404" pitchFamily="49" charset="0"/>
                <a:cs typeface="Courier New" panose="02070309020205020404" pitchFamily="49" charset="0"/>
              </a:rPr>
              <a:t>schtasks</a:t>
            </a:r>
            <a:r>
              <a:rPr lang="en-US" sz="3200" b="1" dirty="0">
                <a:latin typeface="Courier New" panose="02070309020205020404" pitchFamily="49" charset="0"/>
                <a:cs typeface="Courier New" panose="02070309020205020404" pitchFamily="49" charset="0"/>
              </a:rPr>
              <a:t> | </a:t>
            </a:r>
            <a:r>
              <a:rPr lang="en-US" sz="3200" b="1" dirty="0" err="1">
                <a:latin typeface="Courier New" panose="02070309020205020404" pitchFamily="49" charset="0"/>
                <a:cs typeface="Courier New" panose="02070309020205020404" pitchFamily="49" charset="0"/>
              </a:rPr>
              <a:t>findstr</a:t>
            </a:r>
            <a:r>
              <a:rPr lang="en-US" sz="3200" b="1" dirty="0">
                <a:latin typeface="Courier New" panose="02070309020205020404" pitchFamily="49" charset="0"/>
                <a:cs typeface="Courier New" panose="02070309020205020404" pitchFamily="49" charset="0"/>
              </a:rPr>
              <a:t> chef-client"</a:t>
            </a:r>
          </a:p>
        </p:txBody>
      </p:sp>
    </p:spTree>
    <p:extLst>
      <p:ext uri="{BB962C8B-B14F-4D97-AF65-F5344CB8AC3E}">
        <p14:creationId xmlns:p14="http://schemas.microsoft.com/office/powerpoint/2010/main" val="1597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1"/>
            <a:ext cx="10974132" cy="4026265"/>
          </a:xfrm>
        </p:spPr>
        <p:txBody>
          <a:bodyPr/>
          <a:lstStyle/>
          <a:p>
            <a:r>
              <a:rPr lang="en-US" dirty="0"/>
              <a:t>What questions can we help you answer?</a:t>
            </a:r>
          </a:p>
          <a:p>
            <a:endParaRPr lang="en-US" dirty="0"/>
          </a:p>
          <a:p>
            <a:pPr marL="571500" indent="-571500">
              <a:buFont typeface="Arial"/>
              <a:buChar char="•"/>
            </a:pPr>
            <a:r>
              <a:rPr lang="en-US" dirty="0"/>
              <a:t>Chef Supermarket</a:t>
            </a:r>
          </a:p>
          <a:p>
            <a:pPr marL="571500" indent="-571500">
              <a:buFont typeface="Arial"/>
              <a:buChar char="•"/>
            </a:pPr>
            <a:r>
              <a:rPr lang="en-US" dirty="0"/>
              <a:t>Wrapper Cookbooks</a:t>
            </a:r>
          </a:p>
          <a:p>
            <a:pPr marL="571500" indent="-571500">
              <a:buFont typeface="Arial"/>
              <a:buChar char="•"/>
            </a:pPr>
            <a:r>
              <a:rPr lang="en-US" dirty="0"/>
              <a:t>chef-client</a:t>
            </a:r>
          </a:p>
          <a:p>
            <a:pPr marL="571500" indent="-571500">
              <a:buFont typeface="Arial"/>
              <a:buChar char="•"/>
            </a:pPr>
            <a:r>
              <a:rPr lang="en-US" dirty="0"/>
              <a:t>node attributes</a:t>
            </a:r>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p:cNvSpPr>
            <a:spLocks noGrp="1"/>
          </p:cNvSpPr>
          <p:nvPr>
            <p:ph type="ftr" sz="quarter" idx="15"/>
          </p:nvPr>
        </p:nvSpPr>
        <p:spPr>
          <a:xfrm>
            <a:off x="324400" y="8579607"/>
            <a:ext cx="5681953" cy="507556"/>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GL: View How chef-client is Configured</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overview of the chef-client run</a:t>
            </a:r>
          </a:p>
          <a:p>
            <a:pPr marL="342900" indent="-342900">
              <a:buFont typeface="Wingdings" charset="2"/>
              <a:buChar char="q"/>
            </a:pPr>
            <a:r>
              <a:rPr lang="en-US" dirty="0"/>
              <a:t>Review the chef-client configuration file</a:t>
            </a:r>
          </a:p>
        </p:txBody>
      </p:sp>
    </p:spTree>
    <p:extLst>
      <p:ext uri="{BB962C8B-B14F-4D97-AF65-F5344CB8AC3E}">
        <p14:creationId xmlns:p14="http://schemas.microsoft.com/office/powerpoint/2010/main" val="4425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591787"/>
            <a:ext cx="14423693" cy="5573264"/>
          </a:xfrm>
        </p:spPr>
        <p:txBody>
          <a:bodyPr/>
          <a:lstStyle/>
          <a:p>
            <a:r>
              <a:rPr lang="en-US" sz="2000" b="1" dirty="0">
                <a:latin typeface="Courier New" charset="0"/>
                <a:ea typeface="Courier New" charset="0"/>
                <a:cs typeface="Courier New" charset="0"/>
              </a:rPr>
              <a:t>54.146.147.44  Volume in drive C has no label.</a:t>
            </a:r>
          </a:p>
          <a:p>
            <a:r>
              <a:rPr lang="en-US" sz="2000" b="1" dirty="0">
                <a:latin typeface="Courier New" charset="0"/>
                <a:ea typeface="Courier New" charset="0"/>
                <a:cs typeface="Courier New" charset="0"/>
              </a:rPr>
              <a:t>54.146.147.44  Volume Serial Number is D4E5-7A7A</a:t>
            </a:r>
          </a:p>
          <a:p>
            <a:r>
              <a:rPr lang="en-US" sz="2000" b="1" dirty="0">
                <a:latin typeface="Courier New" charset="0"/>
                <a:ea typeface="Courier New" charset="0"/>
                <a:cs typeface="Courier New" charset="0"/>
              </a:rPr>
              <a:t>54.146.147.44</a:t>
            </a:r>
          </a:p>
          <a:p>
            <a:r>
              <a:rPr lang="en-US" sz="2000" b="1" dirty="0">
                <a:latin typeface="Courier New" charset="0"/>
                <a:ea typeface="Courier New" charset="0"/>
                <a:cs typeface="Courier New" charset="0"/>
              </a:rPr>
              <a:t>54.146.147.44  Directory of C:\chef</a:t>
            </a:r>
          </a:p>
          <a:p>
            <a:r>
              <a:rPr lang="en-US" sz="2000" b="1" dirty="0">
                <a:latin typeface="Courier New" charset="0"/>
                <a:ea typeface="Courier New" charset="0"/>
                <a:cs typeface="Courier New" charset="0"/>
              </a:rPr>
              <a:t>54.146.147.44</a:t>
            </a:r>
          </a:p>
          <a:p>
            <a:r>
              <a:rPr lang="en-US" sz="2000" b="1" dirty="0">
                <a:latin typeface="Courier New" charset="0"/>
                <a:ea typeface="Courier New" charset="0"/>
                <a:cs typeface="Courier New" charset="0"/>
              </a:rPr>
              <a:t>54.146.147.44 09/20/2018  06:05 PM               332 </a:t>
            </a:r>
            <a:r>
              <a:rPr lang="en-US" sz="2000" b="1" dirty="0" err="1">
                <a:latin typeface="Courier New" charset="0"/>
                <a:ea typeface="Courier New" charset="0"/>
                <a:cs typeface="Courier New" charset="0"/>
              </a:rPr>
              <a:t>client.rb</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54.146.147.44                1 File(s)            332 bytes</a:t>
            </a:r>
          </a:p>
          <a:p>
            <a:r>
              <a:rPr lang="en-US" sz="2000" b="1" dirty="0">
                <a:latin typeface="Courier New" charset="0"/>
                <a:ea typeface="Courier New" charset="0"/>
                <a:cs typeface="Courier New" charset="0"/>
              </a:rPr>
              <a:t>54.146.147.44                0 Dir(s)  11,205,259,264 bytes free</a:t>
            </a:r>
          </a:p>
          <a:p>
            <a:r>
              <a:rPr lang="en-US" sz="2000" b="1" dirty="0">
                <a:latin typeface="Courier New" charset="0"/>
                <a:ea typeface="Courier New" charset="0"/>
                <a:cs typeface="Courier New" charset="0"/>
              </a:rPr>
              <a:t>174.129.71.79  Volume in drive C has no label.</a:t>
            </a:r>
          </a:p>
          <a:p>
            <a:r>
              <a:rPr lang="en-US" sz="2000" b="1" dirty="0">
                <a:latin typeface="Courier New" charset="0"/>
                <a:ea typeface="Courier New" charset="0"/>
                <a:cs typeface="Courier New" charset="0"/>
              </a:rPr>
              <a:t>174.129.71.79  Volume Serial Number is D4E5-7A7A</a:t>
            </a:r>
          </a:p>
          <a:p>
            <a:r>
              <a:rPr lang="en-US" sz="2000" b="1" dirty="0">
                <a:latin typeface="Courier New" charset="0"/>
                <a:ea typeface="Courier New" charset="0"/>
                <a:cs typeface="Courier New" charset="0"/>
              </a:rPr>
              <a:t>174.129.71.79</a:t>
            </a:r>
          </a:p>
          <a:p>
            <a:r>
              <a:rPr lang="en-US" sz="2000" b="1" dirty="0">
                <a:latin typeface="Courier New" charset="0"/>
                <a:ea typeface="Courier New" charset="0"/>
                <a:cs typeface="Courier New" charset="0"/>
              </a:rPr>
              <a:t>174.129.71.79  Directory of C:\chef</a:t>
            </a:r>
          </a:p>
          <a:p>
            <a:r>
              <a:rPr lang="en-US" sz="2000" b="1" dirty="0">
                <a:latin typeface="Courier New" charset="0"/>
                <a:ea typeface="Courier New" charset="0"/>
                <a:cs typeface="Courier New" charset="0"/>
              </a:rPr>
              <a:t>174.129.71.79</a:t>
            </a:r>
          </a:p>
          <a:p>
            <a:r>
              <a:rPr lang="en-US" sz="2000" b="1" dirty="0">
                <a:latin typeface="Courier New" charset="0"/>
                <a:ea typeface="Courier New" charset="0"/>
                <a:cs typeface="Courier New" charset="0"/>
              </a:rPr>
              <a:t>174.129.71.79 09/20/2018  05:27 PM               332 </a:t>
            </a:r>
            <a:r>
              <a:rPr lang="en-US" sz="2000" b="1" dirty="0" err="1">
                <a:latin typeface="Courier New" charset="0"/>
                <a:ea typeface="Courier New" charset="0"/>
                <a:cs typeface="Courier New" charset="0"/>
              </a:rPr>
              <a:t>client.rb</a:t>
            </a:r>
            <a:r>
              <a:rPr lang="en-US" sz="2000" b="1" dirty="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
        <p:nvSpPr>
          <p:cNvPr id="3" name="Title 2"/>
          <p:cNvSpPr>
            <a:spLocks noGrp="1"/>
          </p:cNvSpPr>
          <p:nvPr>
            <p:ph type="title"/>
          </p:nvPr>
        </p:nvSpPr>
        <p:spPr/>
        <p:txBody>
          <a:bodyPr/>
          <a:lstStyle/>
          <a:p>
            <a:r>
              <a:rPr lang="en-US"/>
              <a:t>GL: View chef-client config Directory</a:t>
            </a:r>
            <a:endParaRPr lang="en-US" dirty="0"/>
          </a:p>
        </p:txBody>
      </p:sp>
      <p:sp>
        <p:nvSpPr>
          <p:cNvPr id="4" name="Text Placeholder 3"/>
          <p:cNvSpPr>
            <a:spLocks noGrp="1"/>
          </p:cNvSpPr>
          <p:nvPr>
            <p:ph type="body" sz="quarter" idx="11"/>
          </p:nvPr>
        </p:nvSpPr>
        <p:spPr>
          <a:xfrm>
            <a:off x="1121103" y="1527109"/>
            <a:ext cx="14423693" cy="1004839"/>
          </a:xfrm>
        </p:spPr>
        <p:txBody>
          <a:bodyPr/>
          <a:lstStyle/>
          <a:p>
            <a:r>
              <a:rPr lang="en-US" sz="2800" b="1" dirty="0">
                <a:latin typeface="Courier New" charset="0"/>
                <a:ea typeface="Courier New" charset="0"/>
                <a:cs typeface="Courier New" charset="0"/>
              </a:rPr>
              <a:t>&gt; knife </a:t>
            </a:r>
            <a:r>
              <a:rPr lang="en-US" sz="2800" b="1" dirty="0" err="1">
                <a:latin typeface="Courier New" charset="0"/>
                <a:ea typeface="Courier New" charset="0"/>
                <a:cs typeface="Courier New" charset="0"/>
              </a:rPr>
              <a:t>winrm</a:t>
            </a:r>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role:web</a:t>
            </a:r>
            <a:r>
              <a:rPr lang="en-US" sz="2800" b="1" dirty="0">
                <a:latin typeface="Courier New" charset="0"/>
                <a:ea typeface="Courier New" charset="0"/>
                <a:cs typeface="Courier New" charset="0"/>
              </a:rPr>
              <a:t> </a:t>
            </a:r>
            <a:r>
              <a:rPr lang="mr-IN" sz="2800" b="1" dirty="0">
                <a:latin typeface="Courier New" charset="0"/>
                <a:ea typeface="Courier New" charset="0"/>
                <a:cs typeface="Courier New" charset="0"/>
              </a:rPr>
              <a:t>–</a:t>
            </a:r>
            <a:r>
              <a:rPr lang="en-US" sz="2800" b="1" dirty="0">
                <a:latin typeface="Courier New" charset="0"/>
                <a:ea typeface="Courier New" charset="0"/>
                <a:cs typeface="Courier New" charset="0"/>
              </a:rPr>
              <a:t>a cloud.public_ipv4 -x USER -P PWD      "</a:t>
            </a:r>
            <a:r>
              <a:rPr lang="en-US" sz="2800" b="1" dirty="0" err="1">
                <a:latin typeface="Courier New" charset="0"/>
                <a:ea typeface="Courier New" charset="0"/>
                <a:cs typeface="Courier New" charset="0"/>
              </a:rPr>
              <a:t>dir</a:t>
            </a:r>
            <a:r>
              <a:rPr lang="en-US" sz="2800" b="1" dirty="0">
                <a:latin typeface="Courier New" charset="0"/>
                <a:ea typeface="Courier New" charset="0"/>
                <a:cs typeface="Courier New" charset="0"/>
              </a:rPr>
              <a:t> C:\chef\client.rb"</a:t>
            </a:r>
          </a:p>
        </p:txBody>
      </p:sp>
      <p:sp>
        <p:nvSpPr>
          <p:cNvPr id="7" name="TextBox 6"/>
          <p:cNvSpPr txBox="1"/>
          <p:nvPr/>
        </p:nvSpPr>
        <p:spPr bwMode="white">
          <a:xfrm>
            <a:off x="-818147" y="-1660358"/>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20520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12384"/>
            <a:ext cx="14423693" cy="5529167"/>
          </a:xfrm>
        </p:spPr>
        <p:txBody>
          <a:bodyPr/>
          <a:lstStyle/>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chef_server_url</a:t>
            </a:r>
            <a:r>
              <a:rPr lang="en-US" sz="2000" b="1" dirty="0">
                <a:latin typeface="Courier New" panose="02070309020205020404" pitchFamily="49" charset="0"/>
                <a:cs typeface="Courier New" panose="02070309020205020404" pitchFamily="49" charset="0"/>
              </a:rPr>
              <a:t>  "https://api.chef.io/organizations/janesmith11org"</a:t>
            </a:r>
          </a:p>
          <a:p>
            <a:r>
              <a:rPr lang="en-US" sz="2000" b="1" dirty="0">
                <a:latin typeface="Courier New" panose="02070309020205020404" pitchFamily="49" charset="0"/>
                <a:cs typeface="Courier New" panose="02070309020205020404" pitchFamily="49" charset="0"/>
              </a:rPr>
              <a:t>54.146.147.44 validation_</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client_name</a:t>
            </a:r>
            <a:r>
              <a:rPr lang="en-US" sz="2000" b="1" dirty="0">
                <a:latin typeface="Courier New" panose="02070309020205020404" pitchFamily="49" charset="0"/>
                <a:cs typeface="Courier New" panose="02070309020205020404" pitchFamily="49" charset="0"/>
              </a:rPr>
              <a:t> "chef-validator"</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file_cache_path</a:t>
            </a:r>
            <a:r>
              <a:rPr lang="en-US" sz="2000" b="1" dirty="0">
                <a:latin typeface="Courier New" panose="02070309020205020404" pitchFamily="49" charset="0"/>
                <a:cs typeface="Courier New" panose="02070309020205020404" pitchFamily="49" charset="0"/>
              </a:rPr>
              <a:t>   "c:/chef/cache"</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file_backup_path</a:t>
            </a:r>
            <a:r>
              <a:rPr lang="en-US" sz="2000" b="1" dirty="0">
                <a:latin typeface="Courier New" panose="02070309020205020404" pitchFamily="49" charset="0"/>
                <a:cs typeface="Courier New" panose="02070309020205020404" pitchFamily="49" charset="0"/>
              </a:rPr>
              <a:t>  "c:/chef/backup"</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cache_options</a:t>
            </a:r>
            <a:r>
              <a:rPr lang="en-US" sz="2000" b="1" dirty="0">
                <a:latin typeface="Courier New" panose="02070309020205020404" pitchFamily="49" charset="0"/>
                <a:cs typeface="Courier New" panose="02070309020205020404" pitchFamily="49" charset="0"/>
              </a:rPr>
              <a:t>     ({:path =&gt; "c:/chef/cache/checksums", :</a:t>
            </a:r>
            <a:r>
              <a:rPr lang="en-US" sz="2000" b="1" dirty="0" err="1">
                <a:latin typeface="Courier New" panose="02070309020205020404" pitchFamily="49" charset="0"/>
                <a:cs typeface="Courier New" panose="02070309020205020404" pitchFamily="49" charset="0"/>
              </a:rPr>
              <a:t>skip_expires</a:t>
            </a:r>
            <a:r>
              <a:rPr lang="en-US" sz="2000" b="1" dirty="0">
                <a:latin typeface="Courier New" panose="02070309020205020404" pitchFamily="49" charset="0"/>
                <a:cs typeface="Courier New" panose="02070309020205020404" pitchFamily="49" charset="0"/>
              </a:rPr>
              <a:t> =&gt; true})</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node_name</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”web2"</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log_level</a:t>
            </a:r>
            <a:r>
              <a:rPr lang="en-US" sz="2000" b="1" dirty="0">
                <a:latin typeface="Courier New" panose="02070309020205020404" pitchFamily="49" charset="0"/>
                <a:cs typeface="Courier New" panose="02070309020205020404" pitchFamily="49" charset="0"/>
              </a:rPr>
              <a:t>        :info</a:t>
            </a:r>
          </a:p>
          <a:p>
            <a:r>
              <a:rPr lang="en-US" sz="2000" b="1" dirty="0">
                <a:latin typeface="Courier New" panose="02070309020205020404" pitchFamily="49" charset="0"/>
                <a:cs typeface="Courier New" panose="02070309020205020404" pitchFamily="49" charset="0"/>
              </a:rPr>
              <a:t>54.146.147.44 </a:t>
            </a:r>
            <a:r>
              <a:rPr lang="en-US" sz="2000" b="1" dirty="0" err="1">
                <a:latin typeface="Courier New" panose="02070309020205020404" pitchFamily="49" charset="0"/>
                <a:cs typeface="Courier New" panose="02070309020205020404" pitchFamily="49" charset="0"/>
              </a:rPr>
              <a:t>log_location</a:t>
            </a:r>
            <a:r>
              <a:rPr lang="en-US" sz="2000" b="1" dirty="0">
                <a:latin typeface="Courier New" panose="02070309020205020404" pitchFamily="49" charset="0"/>
                <a:cs typeface="Courier New" panose="02070309020205020404" pitchFamily="49" charset="0"/>
              </a:rPr>
              <a:t>       STDOUT</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chef_server_url</a:t>
            </a:r>
            <a:r>
              <a:rPr lang="en-US" sz="2000" b="1" dirty="0">
                <a:latin typeface="Courier New" panose="02070309020205020404" pitchFamily="49" charset="0"/>
                <a:cs typeface="Courier New" panose="02070309020205020404" pitchFamily="49" charset="0"/>
              </a:rPr>
              <a:t>  "https://api.chef.io/organizations/janesmith11org"</a:t>
            </a:r>
          </a:p>
          <a:p>
            <a:r>
              <a:rPr lang="en-US" sz="2000" b="1" dirty="0">
                <a:latin typeface="Courier New" panose="02070309020205020404" pitchFamily="49" charset="0"/>
                <a:cs typeface="Courier New" panose="02070309020205020404" pitchFamily="49" charset="0"/>
              </a:rPr>
              <a:t>174.129.71.79 validation_</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client_name</a:t>
            </a:r>
            <a:r>
              <a:rPr lang="en-US" sz="2000" b="1" dirty="0">
                <a:latin typeface="Courier New" panose="02070309020205020404" pitchFamily="49" charset="0"/>
                <a:cs typeface="Courier New" panose="02070309020205020404" pitchFamily="49" charset="0"/>
              </a:rPr>
              <a:t> "chef-validator"</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file_cache_path</a:t>
            </a:r>
            <a:r>
              <a:rPr lang="en-US" sz="2000" b="1" dirty="0">
                <a:latin typeface="Courier New" panose="02070309020205020404" pitchFamily="49" charset="0"/>
                <a:cs typeface="Courier New" panose="02070309020205020404" pitchFamily="49" charset="0"/>
              </a:rPr>
              <a:t>   "c:/chef/cache"</a:t>
            </a:r>
          </a:p>
          <a:p>
            <a:r>
              <a:rPr lang="en-US" sz="2000" b="1" dirty="0">
                <a:latin typeface="Courier New" panose="02070309020205020404" pitchFamily="49" charset="0"/>
                <a:cs typeface="Courier New" panose="02070309020205020404" pitchFamily="49" charset="0"/>
              </a:rPr>
              <a:t>174.129.71.79 </a:t>
            </a:r>
            <a:r>
              <a:rPr lang="en-US" sz="2000" b="1" dirty="0" err="1">
                <a:latin typeface="Courier New" panose="02070309020205020404" pitchFamily="49" charset="0"/>
                <a:cs typeface="Courier New" panose="02070309020205020404" pitchFamily="49" charset="0"/>
              </a:rPr>
              <a:t>file_backup_path</a:t>
            </a:r>
            <a:r>
              <a:rPr lang="en-US" sz="2000" b="1" dirty="0">
                <a:latin typeface="Courier New" panose="02070309020205020404" pitchFamily="49" charset="0"/>
                <a:cs typeface="Courier New" panose="02070309020205020404" pitchFamily="49" charset="0"/>
              </a:rPr>
              <a:t>  "c:/chef/backup" …</a:t>
            </a:r>
          </a:p>
        </p:txBody>
      </p:sp>
      <p:sp>
        <p:nvSpPr>
          <p:cNvPr id="3" name="Title 2"/>
          <p:cNvSpPr>
            <a:spLocks noGrp="1"/>
          </p:cNvSpPr>
          <p:nvPr>
            <p:ph type="title"/>
          </p:nvPr>
        </p:nvSpPr>
        <p:spPr/>
        <p:txBody>
          <a:bodyPr>
            <a:normAutofit/>
          </a:bodyPr>
          <a:lstStyle/>
          <a:p>
            <a:r>
              <a:rPr lang="en-US" dirty="0"/>
              <a:t>GL: View chef-client Configuration</a:t>
            </a:r>
          </a:p>
        </p:txBody>
      </p:sp>
      <p:sp>
        <p:nvSpPr>
          <p:cNvPr id="4" name="Text Placeholder 3"/>
          <p:cNvSpPr>
            <a:spLocks noGrp="1"/>
          </p:cNvSpPr>
          <p:nvPr>
            <p:ph type="body" sz="quarter" idx="11"/>
          </p:nvPr>
        </p:nvSpPr>
        <p:spPr>
          <a:xfrm>
            <a:off x="1121104" y="1320216"/>
            <a:ext cx="14422528" cy="1104329"/>
          </a:xfrm>
        </p:spPr>
        <p:txBody>
          <a:bodyPr/>
          <a:lstStyle/>
          <a:p>
            <a:pPr marL="457200" lvl="0" indent="-457200" defTabSz="914400">
              <a:spcBef>
                <a:spcPts val="0"/>
              </a:spcBef>
              <a:buSzTx/>
            </a:pPr>
            <a:r>
              <a:rPr lang="en-US" sz="2800" b="1" dirty="0">
                <a:latin typeface="Courier New" panose="02070309020205020404" pitchFamily="49" charset="0"/>
                <a:cs typeface="Courier New" panose="02070309020205020404" pitchFamily="49" charset="0"/>
              </a:rPr>
              <a:t>&gt; knife </a:t>
            </a:r>
            <a:r>
              <a:rPr lang="en-US" sz="2800" b="1" dirty="0" err="1">
                <a:latin typeface="Courier New" panose="02070309020205020404" pitchFamily="49" charset="0"/>
                <a:cs typeface="Courier New" panose="02070309020205020404" pitchFamily="49" charset="0"/>
              </a:rPr>
              <a:t>winrm</a:t>
            </a:r>
            <a:r>
              <a:rPr lang="en-US" sz="2800" b="1" dirty="0">
                <a:latin typeface="Courier New" panose="02070309020205020404" pitchFamily="49" charset="0"/>
                <a:cs typeface="Courier New" panose="02070309020205020404" pitchFamily="49" charset="0"/>
              </a:rPr>
              <a:t> </a:t>
            </a:r>
            <a:r>
              <a:rPr lang="en-US" sz="2800" b="1" dirty="0" err="1">
                <a:latin typeface="Courier New" panose="02070309020205020404" pitchFamily="49" charset="0"/>
                <a:cs typeface="Courier New" panose="02070309020205020404" pitchFamily="49" charset="0"/>
              </a:rPr>
              <a:t>role:web</a:t>
            </a:r>
            <a:r>
              <a:rPr lang="en-US" sz="2800" b="1" dirty="0">
                <a:latin typeface="Courier New" panose="02070309020205020404" pitchFamily="49" charset="0"/>
                <a:cs typeface="Courier New" panose="02070309020205020404" pitchFamily="49" charset="0"/>
              </a:rPr>
              <a:t> </a:t>
            </a:r>
            <a:r>
              <a:rPr lang="mr-IN" sz="2800" b="1" dirty="0">
                <a:latin typeface="Courier New" panose="02070309020205020404" pitchFamily="49" charset="0"/>
                <a:cs typeface="Courier New" panose="02070309020205020404" pitchFamily="49" charset="0"/>
              </a:rPr>
              <a:t>–</a:t>
            </a:r>
            <a:r>
              <a:rPr lang="en-US" sz="2800" b="1" dirty="0">
                <a:latin typeface="Courier New" panose="02070309020205020404" pitchFamily="49" charset="0"/>
                <a:cs typeface="Courier New" panose="02070309020205020404" pitchFamily="49" charset="0"/>
              </a:rPr>
              <a:t>a cloud.public_ipv4 -x USER -P PWD     "type C:\chef\client.rb"</a:t>
            </a:r>
          </a:p>
        </p:txBody>
      </p:sp>
    </p:spTree>
    <p:extLst>
      <p:ext uri="{BB962C8B-B14F-4D97-AF65-F5344CB8AC3E}">
        <p14:creationId xmlns:p14="http://schemas.microsoft.com/office/powerpoint/2010/main" val="35927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GL: View How chef-client is Configured</a:t>
            </a:r>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overview of the chef-client run</a:t>
            </a:r>
          </a:p>
          <a:p>
            <a:pPr marL="342900" indent="-342900">
              <a:buFont typeface="Wingdings" charset="2"/>
              <a:buChar char="ü"/>
            </a:pPr>
            <a:r>
              <a:rPr lang="en-US" dirty="0"/>
              <a:t>Review the chef-client configuration file</a:t>
            </a:r>
          </a:p>
        </p:txBody>
      </p:sp>
    </p:spTree>
    <p:extLst>
      <p:ext uri="{BB962C8B-B14F-4D97-AF65-F5344CB8AC3E}">
        <p14:creationId xmlns:p14="http://schemas.microsoft.com/office/powerpoint/2010/main" val="210197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29086</TotalTime>
  <Words>6245</Words>
  <Application>Microsoft Macintosh PowerPoint</Application>
  <PresentationFormat>Custom</PresentationFormat>
  <Paragraphs>589</Paragraphs>
  <Slides>55</Slides>
  <Notes>55</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ChefDk3.2Template</vt:lpstr>
      <vt:lpstr>1_ChefDk3.2Template</vt:lpstr>
      <vt:lpstr>Community Cookbooks</vt:lpstr>
      <vt:lpstr>Lesson Objectives</vt:lpstr>
      <vt:lpstr>Running chef-client</vt:lpstr>
      <vt:lpstr>GL: View How chef-client is Configured</vt:lpstr>
      <vt:lpstr>The Chef Client Run</vt:lpstr>
      <vt:lpstr>GL: View How chef-client is Configured</vt:lpstr>
      <vt:lpstr>GL: View chef-client config Directory</vt:lpstr>
      <vt:lpstr>GL: View chef-client Configuration</vt:lpstr>
      <vt:lpstr>GL: View How chef-client is Configured</vt:lpstr>
      <vt:lpstr>Managing chef-client</vt:lpstr>
      <vt:lpstr>Community Cookbooks</vt:lpstr>
      <vt:lpstr>Demo: Community Cookbooks</vt:lpstr>
      <vt:lpstr>Introducing the chef-client Cookbook</vt:lpstr>
      <vt:lpstr>Introducing chef-client Cookbook</vt:lpstr>
      <vt:lpstr>Wrapper Cookbooks</vt:lpstr>
      <vt:lpstr>Supermarket Cookbooks</vt:lpstr>
      <vt:lpstr>GL: Create my_chef_client Wrapper Cookbook</vt:lpstr>
      <vt:lpstr>GL: Edit my_chef_client Default Recipe</vt:lpstr>
      <vt:lpstr>GL: Update my_chef_client metadata.rb</vt:lpstr>
      <vt:lpstr>Introducing chef-client Cookbook</vt:lpstr>
      <vt:lpstr>GL: Install the Dependencies</vt:lpstr>
      <vt:lpstr>GL: View Berksfile.lock</vt:lpstr>
      <vt:lpstr>GL: View the Berkshelf in Your Home Directory </vt:lpstr>
      <vt:lpstr>GL: Upload Cookbooks to Chef Server</vt:lpstr>
      <vt:lpstr>GL: View Cookbooks on Chef Server</vt:lpstr>
      <vt:lpstr>Introducing chef-client Cookbook</vt:lpstr>
      <vt:lpstr>Lets Examine the chef-client Cookbook</vt:lpstr>
      <vt:lpstr>GL: View the chef-client::default Recipe</vt:lpstr>
      <vt:lpstr>chef-client as a Service</vt:lpstr>
      <vt:lpstr>GL: Create the new ‘base’ role </vt:lpstr>
      <vt:lpstr>GL: Add the base Role to web Role</vt:lpstr>
      <vt:lpstr>GL: Upload the roles File</vt:lpstr>
      <vt:lpstr>Introducing chef-client Cookbook</vt:lpstr>
      <vt:lpstr>GL: Converge All Nodes</vt:lpstr>
      <vt:lpstr>GL: Verify chef-client is Running</vt:lpstr>
      <vt:lpstr>Introducing chef-client Cookbook</vt:lpstr>
      <vt:lpstr>chef-client has Default Settings</vt:lpstr>
      <vt:lpstr>Converge Faster!</vt:lpstr>
      <vt:lpstr>Attribute Files</vt:lpstr>
      <vt:lpstr>GL: Finding the chef-client run Interval Default</vt:lpstr>
      <vt:lpstr>Defining Attributes</vt:lpstr>
      <vt:lpstr>Default Attribute Precedence</vt:lpstr>
      <vt:lpstr>Full Attribute Precedence</vt:lpstr>
      <vt:lpstr>Best Practice: Do Not Fork Community Cookbooks</vt:lpstr>
      <vt:lpstr>Converge Faster!</vt:lpstr>
      <vt:lpstr>GL: Edit my_chef_client Default Recipe</vt:lpstr>
      <vt:lpstr>Full Attribute Precedence</vt:lpstr>
      <vt:lpstr>GL: Update my_chef_client metadata.rb</vt:lpstr>
      <vt:lpstr>Converge Faster!</vt:lpstr>
      <vt:lpstr>GL: Run berks install</vt:lpstr>
      <vt:lpstr>GL: Upload the Cookbook to the Chef Server</vt:lpstr>
      <vt:lpstr>GL: Converge All Nodes</vt:lpstr>
      <vt:lpstr>GL: Verify chef-client is Running</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2517</cp:revision>
  <cp:lastPrinted>2016-11-30T17:06:19Z</cp:lastPrinted>
  <dcterms:created xsi:type="dcterms:W3CDTF">2012-09-13T17:36:07Z</dcterms:created>
  <dcterms:modified xsi:type="dcterms:W3CDTF">2018-12-03T04:14:46Z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